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535662dcf1_4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535662dcf1_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sz="1050">
                <a:solidFill>
                  <a:schemeClr val="dk1"/>
                </a:solidFill>
                <a:highlight>
                  <a:srgbClr val="FFFFFF"/>
                </a:highlight>
              </a:rPr>
              <a:t>We fixed the </a:t>
            </a:r>
            <a:r>
              <a:rPr b="1" lang="it" sz="1050">
                <a:solidFill>
                  <a:schemeClr val="dk1"/>
                </a:solidFill>
                <a:highlight>
                  <a:srgbClr val="FFFFFF"/>
                </a:highlight>
              </a:rPr>
              <a:t>statistically significance threshold</a:t>
            </a:r>
            <a:r>
              <a:rPr lang="it" sz="1050">
                <a:solidFill>
                  <a:schemeClr val="dk1"/>
                </a:solidFill>
                <a:highlight>
                  <a:srgbClr val="FFFFFF"/>
                </a:highlight>
              </a:rPr>
              <a:t> at p=0.01 (1% </a:t>
            </a:r>
            <a:r>
              <a:rPr lang="it" sz="1050">
                <a:solidFill>
                  <a:schemeClr val="dk1"/>
                </a:solidFill>
                <a:highlight>
                  <a:srgbClr val="FFFFFF"/>
                </a:highlight>
              </a:rPr>
              <a:t>probability</a:t>
            </a:r>
            <a:r>
              <a:rPr lang="it" sz="1050">
                <a:solidFill>
                  <a:schemeClr val="dk1"/>
                </a:solidFill>
                <a:highlight>
                  <a:srgbClr val="FFFFFF"/>
                </a:highlight>
              </a:rPr>
              <a:t> of having obtained a greater or equal correlation by chance: i.e. if the distribution were uncorrelated)</a:t>
            </a:r>
            <a:endParaRPr sz="1050">
              <a:solidFill>
                <a:schemeClr val="dk1"/>
              </a:solidFill>
              <a:highlight>
                <a:srgbClr val="FFFFFF"/>
              </a:highlight>
            </a:endParaRPr>
          </a:p>
          <a:p>
            <a:pPr indent="0" lvl="0" marL="0" rtl="0" algn="l">
              <a:spcBef>
                <a:spcPts val="0"/>
              </a:spcBef>
              <a:spcAft>
                <a:spcPts val="0"/>
              </a:spcAft>
              <a:buNone/>
            </a:pPr>
            <a:r>
              <a:rPr lang="it" sz="1050">
                <a:solidFill>
                  <a:schemeClr val="dk1"/>
                </a:solidFill>
                <a:highlight>
                  <a:srgbClr val="FFFFFF"/>
                </a:highlight>
              </a:rPr>
              <a:t>The correlation coefficients across years 2012-2019 are all greater than 0.9, with p_values well below the threshold of p=0.01. It means that </a:t>
            </a:r>
            <a:r>
              <a:rPr b="1" lang="it" sz="1050">
                <a:solidFill>
                  <a:schemeClr val="dk1"/>
                </a:solidFill>
              </a:rPr>
              <a:t>H1</a:t>
            </a:r>
            <a:r>
              <a:rPr lang="it" sz="1050">
                <a:solidFill>
                  <a:schemeClr val="dk1"/>
                </a:solidFill>
                <a:highlight>
                  <a:srgbClr val="FFFFFF"/>
                </a:highlight>
              </a:rPr>
              <a:t> is </a:t>
            </a:r>
            <a:r>
              <a:rPr b="1" lang="it" sz="1050">
                <a:solidFill>
                  <a:schemeClr val="dk1"/>
                </a:solidFill>
              </a:rPr>
              <a:t>true</a:t>
            </a:r>
            <a:r>
              <a:rPr lang="it" sz="1050">
                <a:solidFill>
                  <a:schemeClr val="dk1"/>
                </a:solidFill>
                <a:highlight>
                  <a:srgbClr val="FFFFFF"/>
                </a:highlight>
              </a:rPr>
              <a:t> for those years.</a:t>
            </a:r>
            <a:endParaRPr sz="1050">
              <a:solidFill>
                <a:schemeClr val="dk1"/>
              </a:solidFill>
              <a:highlight>
                <a:srgbClr val="FFFFFF"/>
              </a:highlight>
            </a:endParaRPr>
          </a:p>
          <a:p>
            <a:pPr indent="0" lvl="0" marL="0" rtl="0" algn="l">
              <a:spcBef>
                <a:spcPts val="0"/>
              </a:spcBef>
              <a:spcAft>
                <a:spcPts val="0"/>
              </a:spcAft>
              <a:buNone/>
            </a:pPr>
            <a:r>
              <a:t/>
            </a:r>
            <a:endParaRPr sz="1050">
              <a:solidFill>
                <a:schemeClr val="dk1"/>
              </a:solidFill>
              <a:highlight>
                <a:srgbClr val="FFFFFF"/>
              </a:highlight>
            </a:endParaRPr>
          </a:p>
          <a:p>
            <a:pPr indent="0" lvl="0" marL="0" rtl="0" algn="l">
              <a:lnSpc>
                <a:spcPct val="115000"/>
              </a:lnSpc>
              <a:spcBef>
                <a:spcPts val="1100"/>
              </a:spcBef>
              <a:spcAft>
                <a:spcPts val="0"/>
              </a:spcAft>
              <a:buClr>
                <a:schemeClr val="dk1"/>
              </a:buClr>
              <a:buSzPts val="1100"/>
              <a:buFont typeface="Arial"/>
              <a:buNone/>
            </a:pPr>
            <a:r>
              <a:rPr lang="it" sz="1050">
                <a:solidFill>
                  <a:schemeClr val="dk1"/>
                </a:solidFill>
              </a:rPr>
              <a:t>The remaining years are:</a:t>
            </a:r>
            <a:endParaRPr sz="1050">
              <a:solidFill>
                <a:schemeClr val="dk1"/>
              </a:solidFill>
            </a:endParaRPr>
          </a:p>
          <a:p>
            <a:pPr indent="-295275" lvl="0" marL="457200" rtl="0" algn="l">
              <a:lnSpc>
                <a:spcPct val="115000"/>
              </a:lnSpc>
              <a:spcBef>
                <a:spcPts val="1100"/>
              </a:spcBef>
              <a:spcAft>
                <a:spcPts val="0"/>
              </a:spcAft>
              <a:buClr>
                <a:schemeClr val="dk1"/>
              </a:buClr>
              <a:buSzPts val="1050"/>
              <a:buAutoNum type="arabicPeriod"/>
            </a:pPr>
            <a:r>
              <a:rPr b="1" lang="it" sz="1050">
                <a:solidFill>
                  <a:schemeClr val="dk1"/>
                </a:solidFill>
              </a:rPr>
              <a:t>2010-2011</a:t>
            </a:r>
            <a:r>
              <a:rPr lang="it" sz="1050">
                <a:solidFill>
                  <a:schemeClr val="dk1"/>
                </a:solidFill>
              </a:rPr>
              <a:t>: here the lack of a clear seasonal pattern can be attributed to the fact that the AirBnb platform just started its operations in this city, and thus the seasonality was not predominant, in confront to other random patterns. </a:t>
            </a:r>
            <a:r>
              <a:rPr b="1" lang="it" sz="1050">
                <a:solidFill>
                  <a:schemeClr val="dk1"/>
                </a:solidFill>
              </a:rPr>
              <a:t>H0</a:t>
            </a:r>
            <a:r>
              <a:rPr lang="it" sz="1050">
                <a:solidFill>
                  <a:schemeClr val="dk1"/>
                </a:solidFill>
              </a:rPr>
              <a:t> is </a:t>
            </a:r>
            <a:r>
              <a:rPr b="1" lang="it" sz="1050">
                <a:solidFill>
                  <a:schemeClr val="dk1"/>
                </a:solidFill>
              </a:rPr>
              <a:t>false</a:t>
            </a:r>
            <a:r>
              <a:rPr lang="it" sz="1050">
                <a:solidFill>
                  <a:schemeClr val="dk1"/>
                </a:solidFill>
              </a:rPr>
              <a:t> when relating 2010 and 2011 to any other year.</a:t>
            </a:r>
            <a:endParaRPr sz="1050">
              <a:solidFill>
                <a:schemeClr val="dk1"/>
              </a:solidFill>
            </a:endParaRPr>
          </a:p>
          <a:p>
            <a:pPr indent="-295275" lvl="0" marL="457200" rtl="0" algn="l">
              <a:lnSpc>
                <a:spcPct val="115000"/>
              </a:lnSpc>
              <a:spcBef>
                <a:spcPts val="0"/>
              </a:spcBef>
              <a:spcAft>
                <a:spcPts val="0"/>
              </a:spcAft>
              <a:buClr>
                <a:schemeClr val="dk1"/>
              </a:buClr>
              <a:buSzPts val="1050"/>
              <a:buAutoNum type="arabicPeriod"/>
            </a:pPr>
            <a:r>
              <a:rPr b="1" lang="it" sz="1050">
                <a:solidFill>
                  <a:schemeClr val="dk1"/>
                </a:solidFill>
              </a:rPr>
              <a:t>2020-2022</a:t>
            </a:r>
            <a:r>
              <a:rPr lang="it" sz="1050">
                <a:solidFill>
                  <a:schemeClr val="dk1"/>
                </a:solidFill>
              </a:rPr>
              <a:t>: as previously mentioned, here the seasality was disrupted by covid, so in 2020 the correlation is lost (H0 is false), in 2021 and 2022, and in 2021 and 2022 it is partially recovered. If we look at the </a:t>
            </a:r>
            <a:r>
              <a:rPr i="1" lang="it" sz="1050">
                <a:solidFill>
                  <a:schemeClr val="dk1"/>
                </a:solidFill>
              </a:rPr>
              <a:t>seasonality</a:t>
            </a:r>
            <a:r>
              <a:rPr lang="it" sz="1050">
                <a:solidFill>
                  <a:schemeClr val="dk1"/>
                </a:solidFill>
              </a:rPr>
              <a:t> graph we better understand this result. We can see that in 2020 we have a big central peak, comparable to the one from previous years, but we lost all the remaining information that was contained in the small bumps, which are partially recovered in 2021 and especially in 2022.</a:t>
            </a:r>
            <a:endParaRPr sz="1050">
              <a:solidFill>
                <a:schemeClr val="dk1"/>
              </a:solidFill>
              <a:highlight>
                <a:srgbClr val="FFFFFF"/>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56ec65419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56ec65419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56ec65419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56ec65419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56ec65419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56ec65419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So we built a pipeline of queries and tranformations that would allow us to validate our hypothesis in a Big Data Scenario. </a:t>
            </a:r>
            <a:endParaRPr/>
          </a:p>
          <a:p>
            <a:pPr indent="0" lvl="0" marL="0" rtl="0" algn="l">
              <a:spcBef>
                <a:spcPts val="0"/>
              </a:spcBef>
              <a:spcAft>
                <a:spcPts val="0"/>
              </a:spcAft>
              <a:buNone/>
            </a:pPr>
            <a:r>
              <a:rPr lang="it"/>
              <a:t>We didn’t have at our disposal the Big Data of this scenario, and we didn’t have the computational power needed so that spark really becomes necessary, so we didn’t get any new result from this pipeline, However it is ready to be applied for the scenario where we have those instruments at our disposal.</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5479981c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5479981c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552b9a3d9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552b9a3d9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We see a big peak in the price seasonality in January 2023, probably due to the New Year festivities.  We don’t see any apparent correlation with the bookings_seasonality metric that we defined before.</a:t>
            </a:r>
            <a:endParaRPr/>
          </a:p>
          <a:p>
            <a:pPr indent="0" lvl="0" marL="0" rtl="0" algn="l">
              <a:spcBef>
                <a:spcPts val="0"/>
              </a:spcBef>
              <a:spcAft>
                <a:spcPts val="0"/>
              </a:spcAft>
              <a:buNone/>
            </a:pPr>
            <a:r>
              <a:rPr lang="it"/>
              <a:t>But we see also a very consistent TREND, with a period of 1 week. So we formulate the hypothesis that the prices are higher in the weekend.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552b9a3d9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552b9a3d9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5479981cd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5479981cd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5698c991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5698c991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5698c9915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5698c9915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5433398fc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5433398fc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595959"/>
              </a:buClr>
              <a:buSzPts val="1800"/>
              <a:buChar char="●"/>
            </a:pPr>
            <a:r>
              <a:rPr lang="it" sz="1800">
                <a:solidFill>
                  <a:srgbClr val="595959"/>
                </a:solidFill>
              </a:rPr>
              <a:t>(seasonality)</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5698c9915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5698c9915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557f58049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557f58049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3981b970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3981b970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56ec65419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56ec65419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56ec654195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56ec654195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5698c9915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5698c9915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5698c99153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5698c99153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5698c99153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15698c99153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56ec654195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56ec654195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557f58049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557f58049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532ab5dfb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532ab5dfb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535662dcf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535662dcf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it" sz="1800">
                <a:solidFill>
                  <a:srgbClr val="595959"/>
                </a:solidFill>
              </a:rPr>
              <a:t>For the Big Data we focused on building the Architecture (framework) that would allows us to deal with the big data, rather than trying to obtain different results from the ones obtained in the sandbox (we don’t have neither such a big dataset, neither the computational power to exploit spark advantage over pandas)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557f58049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557f58049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557f58049a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557f58049a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557f58049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557f58049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532ab5dfb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532ab5dfb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534d9e43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534d9e43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532ab5dfb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532ab5dfb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sz="1400"/>
              <a:t>Number of reviews as a proxy for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it"/>
              <a:t>Now we are working in the </a:t>
            </a:r>
            <a:r>
              <a:rPr b="1" lang="it"/>
              <a:t>sandbox environment, </a:t>
            </a:r>
            <a:r>
              <a:rPr lang="it"/>
              <a:t>so we are using pandas built in methods .groupby() and .rolling().</a:t>
            </a:r>
            <a:endParaRPr/>
          </a:p>
          <a:p>
            <a:pPr indent="0" lvl="0" marL="0" rtl="0" algn="l">
              <a:spcBef>
                <a:spcPts val="0"/>
              </a:spcBef>
              <a:spcAft>
                <a:spcPts val="0"/>
              </a:spcAft>
              <a:buNone/>
            </a:pPr>
            <a:r>
              <a:rPr lang="it"/>
              <a:t> In the production phase the Airbnb </a:t>
            </a:r>
            <a:r>
              <a:rPr b="1" lang="it"/>
              <a:t>reviews </a:t>
            </a:r>
            <a:r>
              <a:rPr lang="it"/>
              <a:t>dataset (even of the whole world, if needed) would be saved in Hadoop File System, and these operations would be carried out by </a:t>
            </a:r>
            <a:r>
              <a:rPr b="1" lang="it"/>
              <a:t>MapReduce </a:t>
            </a:r>
            <a:r>
              <a:rPr lang="it"/>
              <a:t>jobs.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55a5d6da6b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55a5d6da6b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t" sz="1400">
                <a:solidFill>
                  <a:schemeClr val="dk1"/>
                </a:solidFill>
              </a:rPr>
              <a:t>INPUT: reviews.csv (potentially contains every AirBnb review ever written)</a:t>
            </a:r>
            <a:endParaRPr sz="1400">
              <a:solidFill>
                <a:schemeClr val="dk1"/>
              </a:solidFill>
            </a:endParaRPr>
          </a:p>
          <a:p>
            <a:pPr indent="0" lvl="0" marL="0" rtl="0" algn="l">
              <a:lnSpc>
                <a:spcPct val="115000"/>
              </a:lnSpc>
              <a:spcBef>
                <a:spcPts val="1200"/>
              </a:spcBef>
              <a:spcAft>
                <a:spcPts val="0"/>
              </a:spcAft>
              <a:buNone/>
            </a:pPr>
            <a:r>
              <a:rPr lang="it" sz="1800">
                <a:solidFill>
                  <a:srgbClr val="595959"/>
                </a:solidFill>
              </a:rPr>
              <a:t>MapReduce steps:</a:t>
            </a:r>
            <a:endParaRPr sz="1800">
              <a:solidFill>
                <a:srgbClr val="595959"/>
              </a:solidFill>
            </a:endParaRPr>
          </a:p>
          <a:p>
            <a:pPr indent="-342900" lvl="0" marL="457200" rtl="0" algn="l">
              <a:lnSpc>
                <a:spcPct val="115000"/>
              </a:lnSpc>
              <a:spcBef>
                <a:spcPts val="1200"/>
              </a:spcBef>
              <a:spcAft>
                <a:spcPts val="0"/>
              </a:spcAft>
              <a:buClr>
                <a:srgbClr val="595959"/>
              </a:buClr>
              <a:buSzPts val="1800"/>
              <a:buChar char="●"/>
            </a:pPr>
            <a:r>
              <a:rPr b="1" lang="it" sz="1800">
                <a:solidFill>
                  <a:srgbClr val="595959"/>
                </a:solidFill>
              </a:rPr>
              <a:t>SPLITTING</a:t>
            </a:r>
            <a:r>
              <a:rPr lang="it" sz="1800">
                <a:solidFill>
                  <a:srgbClr val="595959"/>
                </a:solidFill>
              </a:rPr>
              <a:t>: we </a:t>
            </a:r>
            <a:r>
              <a:rPr lang="it" sz="1800">
                <a:solidFill>
                  <a:srgbClr val="FFAB40"/>
                </a:solidFill>
              </a:rPr>
              <a:t>split</a:t>
            </a:r>
            <a:r>
              <a:rPr lang="it" sz="1800">
                <a:solidFill>
                  <a:srgbClr val="595959"/>
                </a:solidFill>
              </a:rPr>
              <a:t> the input file into </a:t>
            </a:r>
            <a:r>
              <a:rPr b="1" lang="it" sz="1800">
                <a:solidFill>
                  <a:srgbClr val="595959"/>
                </a:solidFill>
              </a:rPr>
              <a:t>small</a:t>
            </a:r>
            <a:r>
              <a:rPr lang="it" sz="1800">
                <a:solidFill>
                  <a:srgbClr val="595959"/>
                </a:solidFill>
              </a:rPr>
              <a:t> </a:t>
            </a:r>
            <a:r>
              <a:rPr lang="it" sz="1800">
                <a:solidFill>
                  <a:srgbClr val="FFAB40"/>
                </a:solidFill>
              </a:rPr>
              <a:t>blocks</a:t>
            </a:r>
            <a:r>
              <a:rPr lang="it" sz="1800">
                <a:solidFill>
                  <a:srgbClr val="595959"/>
                </a:solidFill>
              </a:rPr>
              <a:t> and </a:t>
            </a:r>
            <a:r>
              <a:rPr b="1" lang="it" sz="1800">
                <a:solidFill>
                  <a:srgbClr val="595959"/>
                </a:solidFill>
              </a:rPr>
              <a:t>send</a:t>
            </a:r>
            <a:r>
              <a:rPr lang="it" sz="1800">
                <a:solidFill>
                  <a:srgbClr val="595959"/>
                </a:solidFill>
              </a:rPr>
              <a:t> them to </a:t>
            </a:r>
            <a:r>
              <a:rPr lang="it" sz="1800">
                <a:solidFill>
                  <a:srgbClr val="FFAB40"/>
                </a:solidFill>
              </a:rPr>
              <a:t>mapping nodes</a:t>
            </a:r>
            <a:r>
              <a:rPr lang="it" sz="1800">
                <a:solidFill>
                  <a:srgbClr val="595959"/>
                </a:solidFill>
              </a:rPr>
              <a:t> via </a:t>
            </a:r>
            <a:r>
              <a:rPr i="1" lang="it" sz="1800">
                <a:solidFill>
                  <a:srgbClr val="595959"/>
                </a:solidFill>
              </a:rPr>
              <a:t>standard input</a:t>
            </a:r>
            <a:r>
              <a:rPr lang="it" sz="1800">
                <a:solidFill>
                  <a:srgbClr val="595959"/>
                </a:solidFill>
              </a:rPr>
              <a:t>;</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b="1" lang="it" sz="1800">
                <a:solidFill>
                  <a:srgbClr val="595959"/>
                </a:solidFill>
              </a:rPr>
              <a:t>MAPPING</a:t>
            </a:r>
            <a:r>
              <a:rPr lang="it" sz="1800">
                <a:solidFill>
                  <a:srgbClr val="595959"/>
                </a:solidFill>
              </a:rPr>
              <a:t>: in </a:t>
            </a:r>
            <a:r>
              <a:rPr lang="it" sz="1800">
                <a:solidFill>
                  <a:srgbClr val="FFAB40"/>
                </a:solidFill>
              </a:rPr>
              <a:t>parallel</a:t>
            </a:r>
            <a:r>
              <a:rPr lang="it" sz="1800">
                <a:solidFill>
                  <a:srgbClr val="595959"/>
                </a:solidFill>
              </a:rPr>
              <a:t>, </a:t>
            </a:r>
            <a:r>
              <a:rPr b="1" lang="it" sz="1800">
                <a:solidFill>
                  <a:srgbClr val="595959"/>
                </a:solidFill>
              </a:rPr>
              <a:t>transforms</a:t>
            </a:r>
            <a:r>
              <a:rPr lang="it" sz="1800">
                <a:solidFill>
                  <a:srgbClr val="595959"/>
                </a:solidFill>
              </a:rPr>
              <a:t> the reviews dataset to be </a:t>
            </a:r>
            <a:r>
              <a:rPr i="1" lang="it" sz="1800">
                <a:solidFill>
                  <a:srgbClr val="595959"/>
                </a:solidFill>
              </a:rPr>
              <a:t>easily</a:t>
            </a:r>
            <a:r>
              <a:rPr lang="it" sz="1800">
                <a:solidFill>
                  <a:srgbClr val="595959"/>
                </a:solidFill>
              </a:rPr>
              <a:t> </a:t>
            </a:r>
            <a:r>
              <a:rPr b="1" lang="it" sz="1800">
                <a:solidFill>
                  <a:srgbClr val="595959"/>
                </a:solidFill>
              </a:rPr>
              <a:t>analyzed</a:t>
            </a:r>
            <a:r>
              <a:rPr lang="it" sz="1800">
                <a:solidFill>
                  <a:srgbClr val="595959"/>
                </a:solidFill>
              </a:rPr>
              <a:t>: the </a:t>
            </a:r>
            <a:r>
              <a:rPr b="1" lang="it" sz="1800">
                <a:solidFill>
                  <a:srgbClr val="595959"/>
                </a:solidFill>
              </a:rPr>
              <a:t>output</a:t>
            </a:r>
            <a:r>
              <a:rPr lang="it" sz="1800">
                <a:solidFill>
                  <a:srgbClr val="595959"/>
                </a:solidFill>
              </a:rPr>
              <a:t> are </a:t>
            </a:r>
            <a:r>
              <a:rPr i="1" lang="it" sz="1800">
                <a:solidFill>
                  <a:srgbClr val="595959"/>
                </a:solidFill>
              </a:rPr>
              <a:t>intermediate</a:t>
            </a:r>
            <a:r>
              <a:rPr lang="it" sz="1800">
                <a:solidFill>
                  <a:srgbClr val="595959"/>
                </a:solidFill>
              </a:rPr>
              <a:t> </a:t>
            </a:r>
            <a:r>
              <a:rPr lang="it" sz="1800">
                <a:solidFill>
                  <a:srgbClr val="FFAB40"/>
                </a:solidFill>
              </a:rPr>
              <a:t>key-value pairs</a:t>
            </a:r>
            <a:r>
              <a:rPr lang="it" sz="1800">
                <a:solidFill>
                  <a:srgbClr val="595959"/>
                </a:solidFill>
              </a:rPr>
              <a:t> (&lt;</a:t>
            </a:r>
            <a:r>
              <a:rPr b="1" lang="it" sz="1800">
                <a:solidFill>
                  <a:srgbClr val="595959"/>
                </a:solidFill>
              </a:rPr>
              <a:t>date</a:t>
            </a:r>
            <a:r>
              <a:rPr lang="it" sz="1800">
                <a:solidFill>
                  <a:srgbClr val="595959"/>
                </a:solidFill>
              </a:rPr>
              <a:t>, </a:t>
            </a:r>
            <a:r>
              <a:rPr b="1" lang="it" sz="1800">
                <a:solidFill>
                  <a:srgbClr val="595959"/>
                </a:solidFill>
              </a:rPr>
              <a:t>review_id</a:t>
            </a:r>
            <a:r>
              <a:rPr lang="it" sz="1800">
                <a:solidFill>
                  <a:srgbClr val="595959"/>
                </a:solidFill>
              </a:rPr>
              <a:t>&gt;). </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b="1" lang="it" sz="1800">
                <a:solidFill>
                  <a:srgbClr val="595959"/>
                </a:solidFill>
              </a:rPr>
              <a:t>SHUFFLING</a:t>
            </a:r>
            <a:r>
              <a:rPr lang="it" sz="1800">
                <a:solidFill>
                  <a:srgbClr val="595959"/>
                </a:solidFill>
              </a:rPr>
              <a:t>: </a:t>
            </a:r>
            <a:r>
              <a:rPr lang="it" sz="1800">
                <a:solidFill>
                  <a:srgbClr val="FFAB40"/>
                </a:solidFill>
              </a:rPr>
              <a:t>sort</a:t>
            </a:r>
            <a:r>
              <a:rPr lang="it" sz="1800">
                <a:solidFill>
                  <a:srgbClr val="595959"/>
                </a:solidFill>
              </a:rPr>
              <a:t> the mappers output by ‘</a:t>
            </a:r>
            <a:r>
              <a:rPr b="1" lang="it" sz="1800">
                <a:solidFill>
                  <a:srgbClr val="595959"/>
                </a:solidFill>
              </a:rPr>
              <a:t>date</a:t>
            </a:r>
            <a:r>
              <a:rPr lang="it" sz="1800">
                <a:solidFill>
                  <a:srgbClr val="595959"/>
                </a:solidFill>
              </a:rPr>
              <a:t>’, and </a:t>
            </a:r>
            <a:r>
              <a:rPr lang="it" sz="1800">
                <a:solidFill>
                  <a:srgbClr val="FFAB40"/>
                </a:solidFill>
              </a:rPr>
              <a:t>combine</a:t>
            </a:r>
            <a:r>
              <a:rPr lang="it" sz="1800">
                <a:solidFill>
                  <a:srgbClr val="595959"/>
                </a:solidFill>
              </a:rPr>
              <a:t> </a:t>
            </a:r>
            <a:r>
              <a:rPr i="1" lang="it" sz="1800">
                <a:solidFill>
                  <a:srgbClr val="595959"/>
                </a:solidFill>
              </a:rPr>
              <a:t>key-value pairs </a:t>
            </a:r>
            <a:r>
              <a:rPr lang="it" sz="1800">
                <a:solidFill>
                  <a:srgbClr val="595959"/>
                </a:solidFill>
              </a:rPr>
              <a:t>with the </a:t>
            </a:r>
            <a:r>
              <a:rPr b="1" lang="it" sz="1800">
                <a:solidFill>
                  <a:srgbClr val="595959"/>
                </a:solidFill>
              </a:rPr>
              <a:t>same key</a:t>
            </a:r>
            <a:r>
              <a:rPr lang="it" sz="1800">
                <a:solidFill>
                  <a:srgbClr val="595959"/>
                </a:solidFill>
              </a:rPr>
              <a:t>. </a:t>
            </a:r>
            <a:r>
              <a:rPr b="1" lang="it" sz="1800">
                <a:solidFill>
                  <a:srgbClr val="595959"/>
                </a:solidFill>
              </a:rPr>
              <a:t>Feed</a:t>
            </a:r>
            <a:r>
              <a:rPr lang="it" sz="1800">
                <a:solidFill>
                  <a:srgbClr val="595959"/>
                </a:solidFill>
              </a:rPr>
              <a:t> each </a:t>
            </a:r>
            <a:r>
              <a:rPr lang="it" sz="1800">
                <a:solidFill>
                  <a:srgbClr val="FFAB40"/>
                </a:solidFill>
              </a:rPr>
              <a:t>reducing node</a:t>
            </a:r>
            <a:r>
              <a:rPr i="1" lang="it" sz="1800">
                <a:solidFill>
                  <a:srgbClr val="595959"/>
                </a:solidFill>
              </a:rPr>
              <a:t> </a:t>
            </a:r>
            <a:r>
              <a:rPr lang="it" sz="1800">
                <a:solidFill>
                  <a:srgbClr val="595959"/>
                </a:solidFill>
              </a:rPr>
              <a:t>with</a:t>
            </a:r>
            <a:r>
              <a:rPr i="1" lang="it" sz="1800">
                <a:solidFill>
                  <a:srgbClr val="595959"/>
                </a:solidFill>
              </a:rPr>
              <a:t> </a:t>
            </a:r>
            <a:r>
              <a:rPr lang="it" sz="1800">
                <a:solidFill>
                  <a:srgbClr val="595959"/>
                </a:solidFill>
              </a:rPr>
              <a:t>a </a:t>
            </a:r>
            <a:r>
              <a:rPr b="1" lang="it" sz="1800">
                <a:solidFill>
                  <a:srgbClr val="595959"/>
                </a:solidFill>
              </a:rPr>
              <a:t>group </a:t>
            </a:r>
            <a:r>
              <a:rPr lang="it" sz="1800">
                <a:solidFill>
                  <a:srgbClr val="595959"/>
                </a:solidFill>
              </a:rPr>
              <a:t>of keys (dates).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b="1" lang="it" sz="1800">
                <a:solidFill>
                  <a:srgbClr val="595959"/>
                </a:solidFill>
              </a:rPr>
              <a:t>REDUCING</a:t>
            </a:r>
            <a:r>
              <a:rPr lang="it" sz="1800">
                <a:solidFill>
                  <a:srgbClr val="595959"/>
                </a:solidFill>
              </a:rPr>
              <a:t>: in </a:t>
            </a:r>
            <a:r>
              <a:rPr lang="it" sz="1800">
                <a:solidFill>
                  <a:srgbClr val="FFAB40"/>
                </a:solidFill>
              </a:rPr>
              <a:t>parallel</a:t>
            </a:r>
            <a:r>
              <a:rPr lang="it" sz="1800">
                <a:solidFill>
                  <a:srgbClr val="595959"/>
                </a:solidFill>
              </a:rPr>
              <a:t>, </a:t>
            </a:r>
            <a:r>
              <a:rPr b="1" lang="it" sz="1800">
                <a:solidFill>
                  <a:srgbClr val="595959"/>
                </a:solidFill>
              </a:rPr>
              <a:t>count</a:t>
            </a:r>
            <a:r>
              <a:rPr lang="it" sz="1800">
                <a:solidFill>
                  <a:srgbClr val="595959"/>
                </a:solidFill>
              </a:rPr>
              <a:t> the number of reviews for each </a:t>
            </a:r>
            <a:r>
              <a:rPr lang="it" sz="1800">
                <a:solidFill>
                  <a:srgbClr val="FFAB40"/>
                </a:solidFill>
              </a:rPr>
              <a:t>key</a:t>
            </a:r>
            <a:r>
              <a:rPr lang="it" sz="1800">
                <a:solidFill>
                  <a:srgbClr val="595959"/>
                </a:solidFill>
              </a:rPr>
              <a:t> (</a:t>
            </a:r>
            <a:r>
              <a:rPr b="1" lang="it" sz="1800">
                <a:solidFill>
                  <a:srgbClr val="595959"/>
                </a:solidFill>
              </a:rPr>
              <a:t>date</a:t>
            </a:r>
            <a:r>
              <a:rPr lang="it" sz="1800">
                <a:solidFill>
                  <a:srgbClr val="595959"/>
                </a:solidFill>
              </a:rPr>
              <a:t>).</a:t>
            </a:r>
            <a:endParaRPr sz="1800">
              <a:solidFill>
                <a:srgbClr val="595959"/>
              </a:solidFill>
            </a:endParaRPr>
          </a:p>
          <a:p>
            <a:pPr indent="0" lvl="0" marL="0" rtl="0" algn="l">
              <a:lnSpc>
                <a:spcPct val="115000"/>
              </a:lnSpc>
              <a:spcBef>
                <a:spcPts val="1200"/>
              </a:spcBef>
              <a:spcAft>
                <a:spcPts val="1200"/>
              </a:spcAft>
              <a:buNone/>
            </a:pPr>
            <a:r>
              <a:rPr lang="it" sz="1800">
                <a:solidFill>
                  <a:srgbClr val="595959"/>
                </a:solidFill>
              </a:rPr>
              <a:t>OUTPUT: </a:t>
            </a:r>
            <a:r>
              <a:rPr lang="it" sz="1800">
                <a:solidFill>
                  <a:srgbClr val="FFAB40"/>
                </a:solidFill>
              </a:rPr>
              <a:t>date</a:t>
            </a:r>
            <a:r>
              <a:rPr lang="it" sz="1800">
                <a:solidFill>
                  <a:srgbClr val="595959"/>
                </a:solidFill>
              </a:rPr>
              <a:t> (YYYY-MM-DD) \t </a:t>
            </a:r>
            <a:r>
              <a:rPr lang="it" sz="1800">
                <a:solidFill>
                  <a:srgbClr val="FFAB40"/>
                </a:solidFill>
              </a:rPr>
              <a:t>counts</a:t>
            </a:r>
            <a:r>
              <a:rPr lang="it" sz="1800">
                <a:solidFill>
                  <a:srgbClr val="595959"/>
                </a:solidFill>
              </a:rPr>
              <a:t> (number of reviews). It is obtained merging the outputs of all </a:t>
            </a:r>
            <a:r>
              <a:rPr b="1" lang="it" sz="1800">
                <a:solidFill>
                  <a:srgbClr val="595959"/>
                </a:solidFill>
              </a:rPr>
              <a:t>reducers.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535662dcf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535662dcf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NOTE: the first formulation of H1 is very intuitive, but not immediately verifiable. The second formulation, instead, is directly verifiable on our data.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535662dcf1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535662dcf1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cxnSp>
        <p:nvCxnSpPr>
          <p:cNvPr id="13" name="Google Shape;13;p2"/>
          <p:cNvCxnSpPr/>
          <p:nvPr/>
        </p:nvCxnSpPr>
        <p:spPr>
          <a:xfrm>
            <a:off x="369800" y="2812675"/>
            <a:ext cx="81804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cxnSp>
        <p:nvCxnSpPr>
          <p:cNvPr id="21" name="Google Shape;21;p4"/>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6" name="Google Shape;36;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0" name="Google Shape;40;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 Id="rId4" Type="http://schemas.openxmlformats.org/officeDocument/2006/relationships/image" Target="../media/image2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3.png"/><Relationship Id="rId5"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3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2.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3.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1.png"/><Relationship Id="rId4" Type="http://schemas.openxmlformats.org/officeDocument/2006/relationships/image" Target="../media/image3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1.png"/><Relationship Id="rId4" Type="http://schemas.openxmlformats.org/officeDocument/2006/relationships/image" Target="../media/image4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4.png"/><Relationship Id="rId4" Type="http://schemas.openxmlformats.org/officeDocument/2006/relationships/image" Target="../media/image3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4.png"/><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4.png"/><Relationship Id="rId4" Type="http://schemas.openxmlformats.org/officeDocument/2006/relationships/image" Target="../media/image3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4.png"/><Relationship Id="rId4" Type="http://schemas.openxmlformats.org/officeDocument/2006/relationships/image" Target="../media/image3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insideairbnb.com/get-the-data/" TargetMode="External"/><Relationship Id="rId4" Type="http://schemas.openxmlformats.org/officeDocument/2006/relationships/hyperlink" Target="http://creativecommons.org/licenses/by/4.0/"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8.png"/><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3.png"/><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744575"/>
            <a:ext cx="8742000" cy="2046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it" sz="4500"/>
              <a:t>Florence Airbnb Data Analysis</a:t>
            </a:r>
            <a:endParaRPr b="1" sz="4500"/>
          </a:p>
        </p:txBody>
      </p:sp>
      <p:sp>
        <p:nvSpPr>
          <p:cNvPr id="57" name="Google Shape;57;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t"/>
              <a:t>DSBDA project</a:t>
            </a:r>
            <a:endParaRPr/>
          </a:p>
        </p:txBody>
      </p:sp>
      <p:pic>
        <p:nvPicPr>
          <p:cNvPr id="58" name="Google Shape;58;p13"/>
          <p:cNvPicPr preferRelativeResize="0"/>
          <p:nvPr/>
        </p:nvPicPr>
        <p:blipFill>
          <a:blip r:embed="rId3">
            <a:alphaModFix/>
          </a:blip>
          <a:stretch>
            <a:fillRect/>
          </a:stretch>
        </p:blipFill>
        <p:spPr>
          <a:xfrm>
            <a:off x="845100" y="658925"/>
            <a:ext cx="2176000" cy="680000"/>
          </a:xfrm>
          <a:prstGeom prst="rect">
            <a:avLst/>
          </a:prstGeom>
          <a:noFill/>
          <a:ln>
            <a:noFill/>
          </a:ln>
        </p:spPr>
      </p:pic>
      <p:pic>
        <p:nvPicPr>
          <p:cNvPr id="59" name="Google Shape;59;p13"/>
          <p:cNvPicPr preferRelativeResize="0"/>
          <p:nvPr/>
        </p:nvPicPr>
        <p:blipFill>
          <a:blip r:embed="rId4">
            <a:alphaModFix/>
          </a:blip>
          <a:stretch>
            <a:fillRect/>
          </a:stretch>
        </p:blipFill>
        <p:spPr>
          <a:xfrm>
            <a:off x="6279775" y="506525"/>
            <a:ext cx="2400125" cy="944050"/>
          </a:xfrm>
          <a:prstGeom prst="rect">
            <a:avLst/>
          </a:prstGeom>
          <a:noFill/>
          <a:ln>
            <a:noFill/>
          </a:ln>
        </p:spPr>
      </p:pic>
      <p:sp>
        <p:nvSpPr>
          <p:cNvPr id="60" name="Google Shape;60;p13"/>
          <p:cNvSpPr txBox="1"/>
          <p:nvPr/>
        </p:nvSpPr>
        <p:spPr>
          <a:xfrm>
            <a:off x="448225" y="3821200"/>
            <a:ext cx="3731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t>Francesco Malaspina</a:t>
            </a:r>
            <a:endParaRPr/>
          </a:p>
          <a:p>
            <a:pPr indent="0" lvl="0" marL="0" rtl="0" algn="l">
              <a:spcBef>
                <a:spcPts val="0"/>
              </a:spcBef>
              <a:spcAft>
                <a:spcPts val="0"/>
              </a:spcAft>
              <a:buNone/>
            </a:pPr>
            <a:r>
              <a:rPr lang="it"/>
              <a:t>Xixelloje Leka</a:t>
            </a:r>
            <a:endParaRPr/>
          </a:p>
          <a:p>
            <a:pPr indent="0" lvl="0" marL="0" rtl="0" algn="l">
              <a:spcBef>
                <a:spcPts val="0"/>
              </a:spcBef>
              <a:spcAft>
                <a:spcPts val="0"/>
              </a:spcAft>
              <a:buNone/>
            </a:pPr>
            <a:r>
              <a:rPr lang="it"/>
              <a:t>Hamid Gazerpour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Spearman correlations and p_values</a:t>
            </a:r>
            <a:endParaRPr/>
          </a:p>
        </p:txBody>
      </p:sp>
      <p:sp>
        <p:nvSpPr>
          <p:cNvPr id="189" name="Google Shape;189;p22"/>
          <p:cNvSpPr txBox="1"/>
          <p:nvPr>
            <p:ph idx="1" type="body"/>
          </p:nvPr>
        </p:nvSpPr>
        <p:spPr>
          <a:xfrm>
            <a:off x="228600" y="1085175"/>
            <a:ext cx="4249200" cy="493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it"/>
              <a:t>Correlations</a:t>
            </a:r>
            <a:endParaRPr/>
          </a:p>
        </p:txBody>
      </p:sp>
      <p:cxnSp>
        <p:nvCxnSpPr>
          <p:cNvPr id="190" name="Google Shape;190;p22"/>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sp>
        <p:nvSpPr>
          <p:cNvPr id="191" name="Google Shape;191;p22"/>
          <p:cNvSpPr txBox="1"/>
          <p:nvPr>
            <p:ph idx="1" type="body"/>
          </p:nvPr>
        </p:nvSpPr>
        <p:spPr>
          <a:xfrm>
            <a:off x="4583100" y="1125775"/>
            <a:ext cx="4249200" cy="493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it"/>
              <a:t>p_values</a:t>
            </a:r>
            <a:endParaRPr/>
          </a:p>
        </p:txBody>
      </p:sp>
      <p:pic>
        <p:nvPicPr>
          <p:cNvPr id="192" name="Google Shape;192;p22"/>
          <p:cNvPicPr preferRelativeResize="0"/>
          <p:nvPr/>
        </p:nvPicPr>
        <p:blipFill>
          <a:blip r:embed="rId3">
            <a:alphaModFix/>
          </a:blip>
          <a:stretch>
            <a:fillRect/>
          </a:stretch>
        </p:blipFill>
        <p:spPr>
          <a:xfrm>
            <a:off x="381000" y="1578350"/>
            <a:ext cx="4070438" cy="2715750"/>
          </a:xfrm>
          <a:prstGeom prst="rect">
            <a:avLst/>
          </a:prstGeom>
          <a:noFill/>
          <a:ln>
            <a:noFill/>
          </a:ln>
        </p:spPr>
      </p:pic>
      <p:pic>
        <p:nvPicPr>
          <p:cNvPr id="193" name="Google Shape;193;p22"/>
          <p:cNvPicPr preferRelativeResize="0"/>
          <p:nvPr/>
        </p:nvPicPr>
        <p:blipFill>
          <a:blip r:embed="rId4">
            <a:alphaModFix/>
          </a:blip>
          <a:stretch>
            <a:fillRect/>
          </a:stretch>
        </p:blipFill>
        <p:spPr>
          <a:xfrm>
            <a:off x="4583100" y="1578350"/>
            <a:ext cx="4350300" cy="2715749"/>
          </a:xfrm>
          <a:prstGeom prst="rect">
            <a:avLst/>
          </a:prstGeom>
          <a:noFill/>
          <a:ln>
            <a:noFill/>
          </a:ln>
        </p:spPr>
      </p:pic>
      <p:sp>
        <p:nvSpPr>
          <p:cNvPr id="194" name="Google Shape;194;p22"/>
          <p:cNvSpPr txBox="1"/>
          <p:nvPr>
            <p:ph idx="1" type="body"/>
          </p:nvPr>
        </p:nvSpPr>
        <p:spPr>
          <a:xfrm>
            <a:off x="381000" y="4513450"/>
            <a:ext cx="8552400" cy="385800"/>
          </a:xfrm>
          <a:prstGeom prst="rect">
            <a:avLst/>
          </a:prstGeom>
          <a:solidFill>
            <a:srgbClr val="E4E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95000"/>
              </a:lnSpc>
              <a:spcBef>
                <a:spcPts val="0"/>
              </a:spcBef>
              <a:spcAft>
                <a:spcPts val="1200"/>
              </a:spcAft>
              <a:buSzPts val="852"/>
              <a:buNone/>
            </a:pPr>
            <a:r>
              <a:rPr b="1" lang="it"/>
              <a:t>H1</a:t>
            </a:r>
            <a:r>
              <a:rPr lang="it"/>
              <a:t> is </a:t>
            </a:r>
            <a:r>
              <a:rPr b="1" lang="it"/>
              <a:t>true </a:t>
            </a:r>
            <a:r>
              <a:rPr lang="it"/>
              <a:t>for years 2012-2019, but </a:t>
            </a:r>
            <a:r>
              <a:rPr b="1" lang="it"/>
              <a:t>false</a:t>
            </a:r>
            <a:r>
              <a:rPr lang="it"/>
              <a:t> for the other years.</a:t>
            </a:r>
            <a:endParaRPr/>
          </a:p>
        </p:txBody>
      </p:sp>
      <p:sp>
        <p:nvSpPr>
          <p:cNvPr id="195" name="Google Shape;195;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Scalability - Control of the streaming source</a:t>
            </a:r>
            <a:endParaRPr/>
          </a:p>
        </p:txBody>
      </p:sp>
      <p:sp>
        <p:nvSpPr>
          <p:cNvPr id="201" name="Google Shape;201;p23"/>
          <p:cNvSpPr txBox="1"/>
          <p:nvPr>
            <p:ph idx="1" type="body"/>
          </p:nvPr>
        </p:nvSpPr>
        <p:spPr>
          <a:xfrm>
            <a:off x="311700" y="11524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We </a:t>
            </a:r>
            <a:r>
              <a:rPr b="1" lang="it"/>
              <a:t>simulated</a:t>
            </a:r>
            <a:r>
              <a:rPr lang="it"/>
              <a:t> streaming source, using </a:t>
            </a:r>
            <a:r>
              <a:rPr b="1" lang="it"/>
              <a:t>Spark Streaming</a:t>
            </a:r>
            <a:endParaRPr/>
          </a:p>
        </p:txBody>
      </p:sp>
      <p:sp>
        <p:nvSpPr>
          <p:cNvPr id="202" name="Google Shape;20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203" name="Google Shape;203;p23"/>
          <p:cNvPicPr preferRelativeResize="0"/>
          <p:nvPr/>
        </p:nvPicPr>
        <p:blipFill>
          <a:blip r:embed="rId3">
            <a:alphaModFix/>
          </a:blip>
          <a:stretch>
            <a:fillRect/>
          </a:stretch>
        </p:blipFill>
        <p:spPr>
          <a:xfrm>
            <a:off x="6900" y="1641429"/>
            <a:ext cx="9144001" cy="2398092"/>
          </a:xfrm>
          <a:prstGeom prst="rect">
            <a:avLst/>
          </a:prstGeom>
          <a:noFill/>
          <a:ln>
            <a:noFill/>
          </a:ln>
        </p:spPr>
      </p:pic>
      <p:sp>
        <p:nvSpPr>
          <p:cNvPr id="204" name="Google Shape;204;p23"/>
          <p:cNvSpPr/>
          <p:nvPr/>
        </p:nvSpPr>
        <p:spPr>
          <a:xfrm>
            <a:off x="1684800" y="3229675"/>
            <a:ext cx="657300" cy="157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txBox="1"/>
          <p:nvPr>
            <p:ph idx="1" type="body"/>
          </p:nvPr>
        </p:nvSpPr>
        <p:spPr>
          <a:xfrm>
            <a:off x="378375" y="4039525"/>
            <a:ext cx="8520600" cy="1017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We </a:t>
            </a:r>
            <a:r>
              <a:rPr b="1" lang="it"/>
              <a:t>streamed </a:t>
            </a:r>
            <a:r>
              <a:rPr lang="it"/>
              <a:t>a </a:t>
            </a:r>
            <a:r>
              <a:rPr b="1" lang="it"/>
              <a:t>directory </a:t>
            </a:r>
            <a:r>
              <a:rPr lang="it"/>
              <a:t>of csv files. We can deal with any other streaming source (TCP port, Kafka, ecc. ) in the same way.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Scaling to the Big Dataset</a:t>
            </a:r>
            <a:endParaRPr/>
          </a:p>
        </p:txBody>
      </p:sp>
      <p:sp>
        <p:nvSpPr>
          <p:cNvPr id="211" name="Google Shape;211;p24"/>
          <p:cNvSpPr txBox="1"/>
          <p:nvPr>
            <p:ph idx="1" type="body"/>
          </p:nvPr>
        </p:nvSpPr>
        <p:spPr>
          <a:xfrm>
            <a:off x="311700" y="1152475"/>
            <a:ext cx="4260300" cy="813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it"/>
              <a:t>Exploit the </a:t>
            </a:r>
            <a:r>
              <a:rPr b="1" lang="it"/>
              <a:t>data warehouse</a:t>
            </a:r>
            <a:r>
              <a:rPr lang="it"/>
              <a:t> we built with </a:t>
            </a:r>
            <a:r>
              <a:rPr b="1" lang="it"/>
              <a:t>hive tables</a:t>
            </a:r>
            <a:r>
              <a:rPr lang="it"/>
              <a:t>.</a:t>
            </a:r>
            <a:endParaRPr/>
          </a:p>
        </p:txBody>
      </p:sp>
      <p:sp>
        <p:nvSpPr>
          <p:cNvPr id="212" name="Google Shape;212;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grpSp>
        <p:nvGrpSpPr>
          <p:cNvPr id="213" name="Google Shape;213;p24"/>
          <p:cNvGrpSpPr/>
          <p:nvPr/>
        </p:nvGrpSpPr>
        <p:grpSpPr>
          <a:xfrm>
            <a:off x="5193750" y="1149850"/>
            <a:ext cx="3638550" cy="819150"/>
            <a:chOff x="5193750" y="1149850"/>
            <a:chExt cx="3638550" cy="819150"/>
          </a:xfrm>
        </p:grpSpPr>
        <p:pic>
          <p:nvPicPr>
            <p:cNvPr id="214" name="Google Shape;214;p24"/>
            <p:cNvPicPr preferRelativeResize="0"/>
            <p:nvPr/>
          </p:nvPicPr>
          <p:blipFill>
            <a:blip r:embed="rId3">
              <a:alphaModFix/>
            </a:blip>
            <a:stretch>
              <a:fillRect/>
            </a:stretch>
          </p:blipFill>
          <p:spPr>
            <a:xfrm>
              <a:off x="5193750" y="1149850"/>
              <a:ext cx="3638550" cy="819150"/>
            </a:xfrm>
            <a:prstGeom prst="rect">
              <a:avLst/>
            </a:prstGeom>
            <a:noFill/>
            <a:ln>
              <a:noFill/>
            </a:ln>
          </p:spPr>
        </p:pic>
        <p:sp>
          <p:nvSpPr>
            <p:cNvPr id="215" name="Google Shape;215;p24"/>
            <p:cNvSpPr/>
            <p:nvPr/>
          </p:nvSpPr>
          <p:spPr>
            <a:xfrm>
              <a:off x="5886675" y="1709875"/>
              <a:ext cx="1692000" cy="222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6" name="Google Shape;216;p24"/>
          <p:cNvPicPr preferRelativeResize="0"/>
          <p:nvPr/>
        </p:nvPicPr>
        <p:blipFill>
          <a:blip r:embed="rId4">
            <a:alphaModFix/>
          </a:blip>
          <a:stretch>
            <a:fillRect/>
          </a:stretch>
        </p:blipFill>
        <p:spPr>
          <a:xfrm>
            <a:off x="827525" y="2441175"/>
            <a:ext cx="7372350" cy="228600"/>
          </a:xfrm>
          <a:prstGeom prst="rect">
            <a:avLst/>
          </a:prstGeom>
          <a:noFill/>
          <a:ln>
            <a:noFill/>
          </a:ln>
        </p:spPr>
      </p:pic>
      <p:sp>
        <p:nvSpPr>
          <p:cNvPr id="217" name="Google Shape;217;p24"/>
          <p:cNvSpPr txBox="1"/>
          <p:nvPr>
            <p:ph idx="1" type="body"/>
          </p:nvPr>
        </p:nvSpPr>
        <p:spPr>
          <a:xfrm>
            <a:off x="311700" y="1944675"/>
            <a:ext cx="8311200" cy="57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startAt="2"/>
            </a:pPr>
            <a:r>
              <a:rPr b="1" lang="it"/>
              <a:t>Group</a:t>
            </a:r>
            <a:r>
              <a:rPr lang="it"/>
              <a:t> reviews </a:t>
            </a:r>
            <a:r>
              <a:rPr b="1" lang="it"/>
              <a:t>by</a:t>
            </a:r>
            <a:r>
              <a:rPr lang="it"/>
              <a:t> date</a:t>
            </a:r>
            <a:endParaRPr/>
          </a:p>
        </p:txBody>
      </p:sp>
      <p:pic>
        <p:nvPicPr>
          <p:cNvPr id="218" name="Google Shape;218;p24"/>
          <p:cNvPicPr preferRelativeResize="0"/>
          <p:nvPr/>
        </p:nvPicPr>
        <p:blipFill>
          <a:blip r:embed="rId5">
            <a:alphaModFix/>
          </a:blip>
          <a:stretch>
            <a:fillRect/>
          </a:stretch>
        </p:blipFill>
        <p:spPr>
          <a:xfrm>
            <a:off x="228600" y="3306425"/>
            <a:ext cx="8839201" cy="1737781"/>
          </a:xfrm>
          <a:prstGeom prst="rect">
            <a:avLst/>
          </a:prstGeom>
          <a:noFill/>
          <a:ln>
            <a:noFill/>
          </a:ln>
        </p:spPr>
      </p:pic>
      <p:sp>
        <p:nvSpPr>
          <p:cNvPr id="219" name="Google Shape;219;p24"/>
          <p:cNvSpPr txBox="1"/>
          <p:nvPr>
            <p:ph idx="1" type="body"/>
          </p:nvPr>
        </p:nvSpPr>
        <p:spPr>
          <a:xfrm>
            <a:off x="311700" y="2809925"/>
            <a:ext cx="8311200" cy="57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startAt="3"/>
            </a:pPr>
            <a:r>
              <a:rPr lang="it"/>
              <a:t>Compute 1 year (and 1 month) </a:t>
            </a:r>
            <a:r>
              <a:rPr b="1" lang="it"/>
              <a:t>moving average</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par>
                                <p:cTn fill="hold" nodeType="with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it"/>
              <a:t>Scaling to the Big Dataset</a:t>
            </a:r>
            <a:endParaRPr/>
          </a:p>
        </p:txBody>
      </p:sp>
      <p:sp>
        <p:nvSpPr>
          <p:cNvPr id="225" name="Google Shape;225;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226" name="Google Shape;226;p25"/>
          <p:cNvPicPr preferRelativeResize="0"/>
          <p:nvPr/>
        </p:nvPicPr>
        <p:blipFill>
          <a:blip r:embed="rId3">
            <a:alphaModFix/>
          </a:blip>
          <a:stretch>
            <a:fillRect/>
          </a:stretch>
        </p:blipFill>
        <p:spPr>
          <a:xfrm>
            <a:off x="642938" y="1499850"/>
            <a:ext cx="7858125" cy="485775"/>
          </a:xfrm>
          <a:prstGeom prst="rect">
            <a:avLst/>
          </a:prstGeom>
          <a:noFill/>
          <a:ln>
            <a:noFill/>
          </a:ln>
        </p:spPr>
      </p:pic>
      <p:pic>
        <p:nvPicPr>
          <p:cNvPr id="227" name="Google Shape;227;p25"/>
          <p:cNvPicPr preferRelativeResize="0"/>
          <p:nvPr/>
        </p:nvPicPr>
        <p:blipFill>
          <a:blip r:embed="rId4">
            <a:alphaModFix/>
          </a:blip>
          <a:stretch>
            <a:fillRect/>
          </a:stretch>
        </p:blipFill>
        <p:spPr>
          <a:xfrm>
            <a:off x="152400" y="2526750"/>
            <a:ext cx="8839201" cy="549995"/>
          </a:xfrm>
          <a:prstGeom prst="rect">
            <a:avLst/>
          </a:prstGeom>
          <a:noFill/>
          <a:ln>
            <a:noFill/>
          </a:ln>
        </p:spPr>
      </p:pic>
      <p:pic>
        <p:nvPicPr>
          <p:cNvPr id="228" name="Google Shape;228;p25"/>
          <p:cNvPicPr preferRelativeResize="0"/>
          <p:nvPr/>
        </p:nvPicPr>
        <p:blipFill>
          <a:blip r:embed="rId5">
            <a:alphaModFix/>
          </a:blip>
          <a:stretch>
            <a:fillRect/>
          </a:stretch>
        </p:blipFill>
        <p:spPr>
          <a:xfrm>
            <a:off x="0" y="3642809"/>
            <a:ext cx="9144000" cy="1483931"/>
          </a:xfrm>
          <a:prstGeom prst="rect">
            <a:avLst/>
          </a:prstGeom>
          <a:noFill/>
          <a:ln>
            <a:noFill/>
          </a:ln>
        </p:spPr>
      </p:pic>
      <p:sp>
        <p:nvSpPr>
          <p:cNvPr id="229" name="Google Shape;229;p25"/>
          <p:cNvSpPr txBox="1"/>
          <p:nvPr>
            <p:ph idx="1" type="body"/>
          </p:nvPr>
        </p:nvSpPr>
        <p:spPr>
          <a:xfrm>
            <a:off x="311700" y="1086738"/>
            <a:ext cx="8311200" cy="57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startAt="4"/>
            </a:pPr>
            <a:r>
              <a:rPr lang="it"/>
              <a:t>Compute </a:t>
            </a:r>
            <a:r>
              <a:rPr b="1" lang="it"/>
              <a:t>seasonality</a:t>
            </a:r>
            <a:endParaRPr b="1"/>
          </a:p>
        </p:txBody>
      </p:sp>
      <p:sp>
        <p:nvSpPr>
          <p:cNvPr id="230" name="Google Shape;230;p25"/>
          <p:cNvSpPr txBox="1"/>
          <p:nvPr>
            <p:ph idx="1" type="body"/>
          </p:nvPr>
        </p:nvSpPr>
        <p:spPr>
          <a:xfrm>
            <a:off x="310988" y="2061825"/>
            <a:ext cx="8311200" cy="57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startAt="5"/>
            </a:pPr>
            <a:r>
              <a:rPr b="1" lang="it"/>
              <a:t>Pivot </a:t>
            </a:r>
            <a:r>
              <a:rPr lang="it"/>
              <a:t>the dataframe</a:t>
            </a:r>
            <a:endParaRPr/>
          </a:p>
        </p:txBody>
      </p:sp>
      <p:sp>
        <p:nvSpPr>
          <p:cNvPr id="231" name="Google Shape;231;p25"/>
          <p:cNvSpPr txBox="1"/>
          <p:nvPr>
            <p:ph idx="1" type="body"/>
          </p:nvPr>
        </p:nvSpPr>
        <p:spPr>
          <a:xfrm>
            <a:off x="311000" y="3174550"/>
            <a:ext cx="8311200" cy="57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startAt="6"/>
            </a:pPr>
            <a:r>
              <a:rPr lang="it"/>
              <a:t>Compute the </a:t>
            </a:r>
            <a:r>
              <a:rPr b="1" lang="it"/>
              <a:t>correlation matrix</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par>
                                <p:cTn fill="hold" nodeType="with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par>
                                <p:cTn fill="hold" nodeType="with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Calendar.csv - Price seasonality</a:t>
            </a:r>
            <a:endParaRPr/>
          </a:p>
        </p:txBody>
      </p:sp>
      <p:pic>
        <p:nvPicPr>
          <p:cNvPr id="237" name="Google Shape;237;p26"/>
          <p:cNvPicPr preferRelativeResize="0"/>
          <p:nvPr/>
        </p:nvPicPr>
        <p:blipFill>
          <a:blip r:embed="rId3">
            <a:alphaModFix/>
          </a:blip>
          <a:stretch>
            <a:fillRect/>
          </a:stretch>
        </p:blipFill>
        <p:spPr>
          <a:xfrm>
            <a:off x="0" y="1170125"/>
            <a:ext cx="2203507" cy="3820975"/>
          </a:xfrm>
          <a:prstGeom prst="rect">
            <a:avLst/>
          </a:prstGeom>
          <a:noFill/>
          <a:ln>
            <a:noFill/>
          </a:ln>
        </p:spPr>
      </p:pic>
      <p:pic>
        <p:nvPicPr>
          <p:cNvPr id="238" name="Google Shape;238;p26"/>
          <p:cNvPicPr preferRelativeResize="0"/>
          <p:nvPr/>
        </p:nvPicPr>
        <p:blipFill>
          <a:blip r:embed="rId4">
            <a:alphaModFix/>
          </a:blip>
          <a:stretch>
            <a:fillRect/>
          </a:stretch>
        </p:blipFill>
        <p:spPr>
          <a:xfrm>
            <a:off x="6591069" y="1093925"/>
            <a:ext cx="2498330" cy="3820976"/>
          </a:xfrm>
          <a:prstGeom prst="rect">
            <a:avLst/>
          </a:prstGeom>
          <a:noFill/>
          <a:ln>
            <a:noFill/>
          </a:ln>
        </p:spPr>
      </p:pic>
      <p:cxnSp>
        <p:nvCxnSpPr>
          <p:cNvPr id="239" name="Google Shape;239;p26"/>
          <p:cNvCxnSpPr/>
          <p:nvPr/>
        </p:nvCxnSpPr>
        <p:spPr>
          <a:xfrm flipH="1" rot="10800000">
            <a:off x="5443550" y="3029962"/>
            <a:ext cx="984300" cy="13200"/>
          </a:xfrm>
          <a:prstGeom prst="straightConnector1">
            <a:avLst/>
          </a:prstGeom>
          <a:noFill/>
          <a:ln cap="flat" cmpd="sng" w="28575">
            <a:solidFill>
              <a:schemeClr val="dk2"/>
            </a:solidFill>
            <a:prstDash val="solid"/>
            <a:round/>
            <a:headEnd len="med" w="med" type="none"/>
            <a:tailEnd len="med" w="med" type="triangle"/>
          </a:ln>
        </p:spPr>
      </p:cxnSp>
      <p:grpSp>
        <p:nvGrpSpPr>
          <p:cNvPr id="240" name="Google Shape;240;p26"/>
          <p:cNvGrpSpPr/>
          <p:nvPr/>
        </p:nvGrpSpPr>
        <p:grpSpPr>
          <a:xfrm>
            <a:off x="2212250" y="1093925"/>
            <a:ext cx="3159619" cy="3820975"/>
            <a:chOff x="2212250" y="1093925"/>
            <a:chExt cx="3159619" cy="3820975"/>
          </a:xfrm>
        </p:grpSpPr>
        <p:pic>
          <p:nvPicPr>
            <p:cNvPr id="241" name="Google Shape;241;p26"/>
            <p:cNvPicPr preferRelativeResize="0"/>
            <p:nvPr/>
          </p:nvPicPr>
          <p:blipFill>
            <a:blip r:embed="rId5">
              <a:alphaModFix/>
            </a:blip>
            <a:stretch>
              <a:fillRect/>
            </a:stretch>
          </p:blipFill>
          <p:spPr>
            <a:xfrm>
              <a:off x="3422707" y="1093925"/>
              <a:ext cx="1949161" cy="3820975"/>
            </a:xfrm>
            <a:prstGeom prst="rect">
              <a:avLst/>
            </a:prstGeom>
            <a:noFill/>
            <a:ln>
              <a:noFill/>
            </a:ln>
          </p:spPr>
        </p:pic>
        <p:cxnSp>
          <p:nvCxnSpPr>
            <p:cNvPr id="242" name="Google Shape;242;p26"/>
            <p:cNvCxnSpPr/>
            <p:nvPr/>
          </p:nvCxnSpPr>
          <p:spPr>
            <a:xfrm flipH="1" rot="10800000">
              <a:off x="2319350" y="3038362"/>
              <a:ext cx="1005000" cy="4800"/>
            </a:xfrm>
            <a:prstGeom prst="straightConnector1">
              <a:avLst/>
            </a:prstGeom>
            <a:noFill/>
            <a:ln cap="flat" cmpd="sng" w="28575">
              <a:solidFill>
                <a:schemeClr val="dk2"/>
              </a:solidFill>
              <a:prstDash val="solid"/>
              <a:round/>
              <a:headEnd len="med" w="med" type="none"/>
              <a:tailEnd len="med" w="med" type="triangle"/>
            </a:ln>
          </p:spPr>
        </p:cxnSp>
        <p:sp>
          <p:nvSpPr>
            <p:cNvPr id="243" name="Google Shape;243;p26"/>
            <p:cNvSpPr/>
            <p:nvPr/>
          </p:nvSpPr>
          <p:spPr>
            <a:xfrm>
              <a:off x="2284500" y="2182175"/>
              <a:ext cx="1039800" cy="68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6"/>
            <p:cNvSpPr txBox="1"/>
            <p:nvPr/>
          </p:nvSpPr>
          <p:spPr>
            <a:xfrm>
              <a:off x="2212250" y="2111800"/>
              <a:ext cx="12192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300"/>
                <a:t>group </a:t>
              </a:r>
              <a:r>
                <a:rPr b="1" lang="it" sz="1300"/>
                <a:t>price </a:t>
              </a:r>
              <a:r>
                <a:rPr lang="it" sz="1300"/>
                <a:t>by </a:t>
              </a:r>
              <a:r>
                <a:rPr b="1" lang="it" sz="1300"/>
                <a:t>listing_id </a:t>
              </a:r>
              <a:r>
                <a:rPr lang="it" sz="1300"/>
                <a:t>and average </a:t>
              </a:r>
              <a:endParaRPr sz="1300"/>
            </a:p>
          </p:txBody>
        </p:sp>
        <p:sp>
          <p:nvSpPr>
            <p:cNvPr id="245" name="Google Shape;245;p26"/>
            <p:cNvSpPr txBox="1"/>
            <p:nvPr/>
          </p:nvSpPr>
          <p:spPr>
            <a:xfrm>
              <a:off x="2294025" y="1801175"/>
              <a:ext cx="10398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200"/>
                <a:t>avg_price = </a:t>
              </a:r>
              <a:endParaRPr sz="1200"/>
            </a:p>
          </p:txBody>
        </p:sp>
      </p:grpSp>
      <p:grpSp>
        <p:nvGrpSpPr>
          <p:cNvPr id="246" name="Google Shape;246;p26"/>
          <p:cNvGrpSpPr/>
          <p:nvPr/>
        </p:nvGrpSpPr>
        <p:grpSpPr>
          <a:xfrm>
            <a:off x="5412650" y="1724975"/>
            <a:ext cx="1219200" cy="1095725"/>
            <a:chOff x="5412650" y="1724975"/>
            <a:chExt cx="1219200" cy="1095725"/>
          </a:xfrm>
        </p:grpSpPr>
        <p:sp>
          <p:nvSpPr>
            <p:cNvPr id="247" name="Google Shape;247;p26"/>
            <p:cNvSpPr/>
            <p:nvPr/>
          </p:nvSpPr>
          <p:spPr>
            <a:xfrm>
              <a:off x="5484900" y="2105975"/>
              <a:ext cx="1039800" cy="68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
            <p:cNvSpPr txBox="1"/>
            <p:nvPr/>
          </p:nvSpPr>
          <p:spPr>
            <a:xfrm>
              <a:off x="5412650" y="2035600"/>
              <a:ext cx="12192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300"/>
                <a:t>(price - avg_price) / avg_price</a:t>
              </a:r>
              <a:endParaRPr sz="1300"/>
            </a:p>
          </p:txBody>
        </p:sp>
        <p:sp>
          <p:nvSpPr>
            <p:cNvPr id="249" name="Google Shape;249;p26"/>
            <p:cNvSpPr txBox="1"/>
            <p:nvPr/>
          </p:nvSpPr>
          <p:spPr>
            <a:xfrm>
              <a:off x="5494425" y="1724975"/>
              <a:ext cx="10398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200"/>
                <a:t>rel</a:t>
              </a:r>
              <a:r>
                <a:rPr lang="it" sz="1200"/>
                <a:t>_price = </a:t>
              </a:r>
              <a:endParaRPr sz="1200"/>
            </a:p>
          </p:txBody>
        </p:sp>
      </p:grpSp>
      <p:sp>
        <p:nvSpPr>
          <p:cNvPr id="250" name="Google Shape;250;p26"/>
          <p:cNvSpPr/>
          <p:nvPr/>
        </p:nvSpPr>
        <p:spPr>
          <a:xfrm>
            <a:off x="5484900" y="3839525"/>
            <a:ext cx="1039800" cy="914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6"/>
          <p:cNvSpPr txBox="1"/>
          <p:nvPr/>
        </p:nvSpPr>
        <p:spPr>
          <a:xfrm>
            <a:off x="5412650" y="3769150"/>
            <a:ext cx="12192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300"/>
              <a:t>group </a:t>
            </a:r>
            <a:r>
              <a:rPr b="1" lang="it" sz="1300"/>
              <a:t>rel_</a:t>
            </a:r>
            <a:r>
              <a:rPr b="1" lang="it" sz="1300"/>
              <a:t>price </a:t>
            </a:r>
            <a:r>
              <a:rPr lang="it" sz="1300"/>
              <a:t>by </a:t>
            </a:r>
            <a:r>
              <a:rPr b="1" lang="it" sz="1300"/>
              <a:t>date</a:t>
            </a:r>
            <a:r>
              <a:rPr b="1" lang="it" sz="1300"/>
              <a:t> </a:t>
            </a:r>
            <a:r>
              <a:rPr lang="it" sz="1300"/>
              <a:t>and average </a:t>
            </a:r>
            <a:endParaRPr sz="1300"/>
          </a:p>
        </p:txBody>
      </p:sp>
      <p:sp>
        <p:nvSpPr>
          <p:cNvPr id="252" name="Google Shape;252;p26"/>
          <p:cNvSpPr txBox="1"/>
          <p:nvPr/>
        </p:nvSpPr>
        <p:spPr>
          <a:xfrm>
            <a:off x="5494425" y="3248975"/>
            <a:ext cx="10965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200"/>
              <a:t>price_ seasonality</a:t>
            </a:r>
            <a:r>
              <a:rPr lang="it" sz="1200"/>
              <a:t> = </a:t>
            </a:r>
            <a:endParaRPr sz="1200"/>
          </a:p>
        </p:txBody>
      </p:sp>
      <p:sp>
        <p:nvSpPr>
          <p:cNvPr id="253" name="Google Shape;253;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par>
                                <p:cTn fill="hold" nodeType="with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par>
                                <p:cTn fill="hold" nodeType="with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Price seasonality</a:t>
            </a:r>
            <a:endParaRPr/>
          </a:p>
        </p:txBody>
      </p:sp>
      <p:pic>
        <p:nvPicPr>
          <p:cNvPr id="259" name="Google Shape;259;p27"/>
          <p:cNvPicPr preferRelativeResize="0"/>
          <p:nvPr/>
        </p:nvPicPr>
        <p:blipFill>
          <a:blip r:embed="rId3">
            <a:alphaModFix/>
          </a:blip>
          <a:stretch>
            <a:fillRect/>
          </a:stretch>
        </p:blipFill>
        <p:spPr>
          <a:xfrm>
            <a:off x="0" y="2998925"/>
            <a:ext cx="9109074" cy="1769575"/>
          </a:xfrm>
          <a:prstGeom prst="rect">
            <a:avLst/>
          </a:prstGeom>
          <a:noFill/>
          <a:ln>
            <a:noFill/>
          </a:ln>
        </p:spPr>
      </p:pic>
      <p:pic>
        <p:nvPicPr>
          <p:cNvPr id="260" name="Google Shape;260;p27"/>
          <p:cNvPicPr preferRelativeResize="0"/>
          <p:nvPr/>
        </p:nvPicPr>
        <p:blipFill>
          <a:blip r:embed="rId4">
            <a:alphaModFix/>
          </a:blip>
          <a:stretch>
            <a:fillRect/>
          </a:stretch>
        </p:blipFill>
        <p:spPr>
          <a:xfrm>
            <a:off x="0" y="1170125"/>
            <a:ext cx="9109074" cy="1769575"/>
          </a:xfrm>
          <a:prstGeom prst="rect">
            <a:avLst/>
          </a:prstGeom>
          <a:noFill/>
          <a:ln>
            <a:noFill/>
          </a:ln>
        </p:spPr>
      </p:pic>
      <p:sp>
        <p:nvSpPr>
          <p:cNvPr id="261" name="Google Shape;261;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Hypothesis H2</a:t>
            </a:r>
            <a:endParaRPr/>
          </a:p>
        </p:txBody>
      </p:sp>
      <p:sp>
        <p:nvSpPr>
          <p:cNvPr id="267" name="Google Shape;267;p28"/>
          <p:cNvSpPr txBox="1"/>
          <p:nvPr>
            <p:ph idx="1" type="body"/>
          </p:nvPr>
        </p:nvSpPr>
        <p:spPr>
          <a:xfrm>
            <a:off x="311700" y="1152475"/>
            <a:ext cx="8520600" cy="505500"/>
          </a:xfrm>
          <a:prstGeom prst="rect">
            <a:avLst/>
          </a:prstGeom>
          <a:solidFill>
            <a:srgbClr val="E4E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1200"/>
              </a:spcAft>
              <a:buNone/>
            </a:pPr>
            <a:r>
              <a:rPr b="1" lang="it"/>
              <a:t>H2</a:t>
            </a:r>
            <a:r>
              <a:rPr lang="it"/>
              <a:t>: the </a:t>
            </a:r>
            <a:r>
              <a:rPr b="1" lang="it"/>
              <a:t>prices</a:t>
            </a:r>
            <a:r>
              <a:rPr lang="it"/>
              <a:t> are </a:t>
            </a:r>
            <a:r>
              <a:rPr b="1" lang="it"/>
              <a:t>higher </a:t>
            </a:r>
            <a:r>
              <a:rPr lang="it"/>
              <a:t>in the weekend.</a:t>
            </a:r>
            <a:endParaRPr/>
          </a:p>
        </p:txBody>
      </p:sp>
      <p:pic>
        <p:nvPicPr>
          <p:cNvPr id="268" name="Google Shape;268;p28"/>
          <p:cNvPicPr preferRelativeResize="0"/>
          <p:nvPr/>
        </p:nvPicPr>
        <p:blipFill rotWithShape="1">
          <a:blip r:embed="rId3">
            <a:alphaModFix/>
          </a:blip>
          <a:srcRect b="6059" l="0" r="0" t="0"/>
          <a:stretch/>
        </p:blipFill>
        <p:spPr>
          <a:xfrm>
            <a:off x="69050" y="1657975"/>
            <a:ext cx="4964173" cy="3331449"/>
          </a:xfrm>
          <a:prstGeom prst="rect">
            <a:avLst/>
          </a:prstGeom>
          <a:noFill/>
          <a:ln>
            <a:noFill/>
          </a:ln>
        </p:spPr>
      </p:pic>
      <p:sp>
        <p:nvSpPr>
          <p:cNvPr id="269" name="Google Shape;269;p28"/>
          <p:cNvSpPr txBox="1"/>
          <p:nvPr>
            <p:ph idx="1" type="body"/>
          </p:nvPr>
        </p:nvSpPr>
        <p:spPr>
          <a:xfrm>
            <a:off x="4698900" y="1868925"/>
            <a:ext cx="4029600" cy="26553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it"/>
              <a:t>To validate H2, we simply created a </a:t>
            </a:r>
            <a:r>
              <a:rPr lang="it">
                <a:solidFill>
                  <a:schemeClr val="accent4"/>
                </a:solidFill>
              </a:rPr>
              <a:t>boxplot</a:t>
            </a:r>
            <a:r>
              <a:rPr lang="it"/>
              <a:t>, grouping the </a:t>
            </a:r>
            <a:r>
              <a:rPr lang="it">
                <a:solidFill>
                  <a:schemeClr val="accent1"/>
                </a:solidFill>
              </a:rPr>
              <a:t>price seasonality</a:t>
            </a:r>
            <a:r>
              <a:rPr lang="it"/>
              <a:t> metric by the </a:t>
            </a:r>
            <a:r>
              <a:rPr lang="it">
                <a:solidFill>
                  <a:schemeClr val="accent1"/>
                </a:solidFill>
              </a:rPr>
              <a:t>day of week</a:t>
            </a:r>
            <a:r>
              <a:rPr lang="it"/>
              <a:t>.</a:t>
            </a:r>
            <a:endParaRPr/>
          </a:p>
          <a:p>
            <a:pPr indent="0" lvl="0" marL="0" rtl="0" algn="l">
              <a:spcBef>
                <a:spcPts val="1200"/>
              </a:spcBef>
              <a:spcAft>
                <a:spcPts val="0"/>
              </a:spcAft>
              <a:buNone/>
            </a:pPr>
            <a:r>
              <a:rPr lang="it"/>
              <a:t>Apart from few </a:t>
            </a:r>
            <a:r>
              <a:rPr i="1" lang="it"/>
              <a:t>outlings</a:t>
            </a:r>
            <a:r>
              <a:rPr lang="it"/>
              <a:t>, all the prices on </a:t>
            </a:r>
            <a:r>
              <a:rPr b="1" lang="it"/>
              <a:t>Fridays</a:t>
            </a:r>
            <a:r>
              <a:rPr lang="it"/>
              <a:t> and </a:t>
            </a:r>
            <a:r>
              <a:rPr b="1" lang="it"/>
              <a:t>Saturdays</a:t>
            </a:r>
            <a:r>
              <a:rPr lang="it"/>
              <a:t> are </a:t>
            </a:r>
            <a:r>
              <a:rPr b="1" lang="it"/>
              <a:t>greater</a:t>
            </a:r>
            <a:r>
              <a:rPr lang="it"/>
              <a:t> than on other days.</a:t>
            </a:r>
            <a:endParaRPr/>
          </a:p>
          <a:p>
            <a:pPr indent="0" lvl="0" marL="0" rtl="0" algn="l">
              <a:spcBef>
                <a:spcPts val="1200"/>
              </a:spcBef>
              <a:spcAft>
                <a:spcPts val="1200"/>
              </a:spcAft>
              <a:buNone/>
            </a:pPr>
            <a:r>
              <a:t/>
            </a:r>
            <a:endParaRPr/>
          </a:p>
        </p:txBody>
      </p:sp>
      <p:sp>
        <p:nvSpPr>
          <p:cNvPr id="270" name="Google Shape;270;p28"/>
          <p:cNvSpPr txBox="1"/>
          <p:nvPr>
            <p:ph idx="1" type="body"/>
          </p:nvPr>
        </p:nvSpPr>
        <p:spPr>
          <a:xfrm>
            <a:off x="4698900" y="4219525"/>
            <a:ext cx="4133400" cy="467400"/>
          </a:xfrm>
          <a:prstGeom prst="rect">
            <a:avLst/>
          </a:prstGeom>
          <a:solidFill>
            <a:srgbClr val="E4E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1200"/>
              </a:spcAft>
              <a:buNone/>
            </a:pPr>
            <a:r>
              <a:rPr b="1" lang="it"/>
              <a:t>H2</a:t>
            </a:r>
            <a:r>
              <a:rPr lang="it"/>
              <a:t> is </a:t>
            </a:r>
            <a:r>
              <a:rPr b="1" lang="it"/>
              <a:t>true.</a:t>
            </a:r>
            <a:endParaRPr b="1"/>
          </a:p>
        </p:txBody>
      </p:sp>
      <p:sp>
        <p:nvSpPr>
          <p:cNvPr id="271" name="Google Shape;271;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par>
                                <p:cTn fill="hold" nodeType="with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Listings.csv</a:t>
            </a:r>
            <a:endParaRPr/>
          </a:p>
        </p:txBody>
      </p:sp>
      <p:cxnSp>
        <p:nvCxnSpPr>
          <p:cNvPr id="277" name="Google Shape;277;p29"/>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sp>
        <p:nvSpPr>
          <p:cNvPr id="278" name="Google Shape;278;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279" name="Google Shape;279;p29"/>
          <p:cNvPicPr preferRelativeResize="0"/>
          <p:nvPr/>
        </p:nvPicPr>
        <p:blipFill>
          <a:blip r:embed="rId3">
            <a:alphaModFix/>
          </a:blip>
          <a:stretch>
            <a:fillRect/>
          </a:stretch>
        </p:blipFill>
        <p:spPr>
          <a:xfrm>
            <a:off x="152400" y="1170125"/>
            <a:ext cx="8839201" cy="296795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Hypothesis H3</a:t>
            </a:r>
            <a:endParaRPr/>
          </a:p>
        </p:txBody>
      </p:sp>
      <p:sp>
        <p:nvSpPr>
          <p:cNvPr id="285" name="Google Shape;285;p30"/>
          <p:cNvSpPr txBox="1"/>
          <p:nvPr>
            <p:ph idx="1" type="body"/>
          </p:nvPr>
        </p:nvSpPr>
        <p:spPr>
          <a:xfrm>
            <a:off x="311700" y="1152475"/>
            <a:ext cx="8520600" cy="505500"/>
          </a:xfrm>
          <a:prstGeom prst="rect">
            <a:avLst/>
          </a:prstGeom>
          <a:solidFill>
            <a:srgbClr val="E4E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1200"/>
              </a:spcAft>
              <a:buNone/>
            </a:pPr>
            <a:r>
              <a:rPr b="1" lang="it"/>
              <a:t>H3</a:t>
            </a:r>
            <a:r>
              <a:rPr lang="it"/>
              <a:t>: </a:t>
            </a:r>
            <a:r>
              <a:rPr lang="it"/>
              <a:t>there is a direct relationship between the price and review scores</a:t>
            </a:r>
            <a:r>
              <a:rPr lang="it"/>
              <a:t>.</a:t>
            </a:r>
            <a:endParaRPr/>
          </a:p>
        </p:txBody>
      </p:sp>
      <p:sp>
        <p:nvSpPr>
          <p:cNvPr id="286" name="Google Shape;286;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287" name="Google Shape;287;p30"/>
          <p:cNvPicPr preferRelativeResize="0"/>
          <p:nvPr/>
        </p:nvPicPr>
        <p:blipFill>
          <a:blip r:embed="rId3">
            <a:alphaModFix/>
          </a:blip>
          <a:stretch>
            <a:fillRect/>
          </a:stretch>
        </p:blipFill>
        <p:spPr>
          <a:xfrm>
            <a:off x="311700" y="2237375"/>
            <a:ext cx="4402401" cy="2595050"/>
          </a:xfrm>
          <a:prstGeom prst="rect">
            <a:avLst/>
          </a:prstGeom>
          <a:noFill/>
          <a:ln>
            <a:noFill/>
          </a:ln>
        </p:spPr>
      </p:pic>
      <p:pic>
        <p:nvPicPr>
          <p:cNvPr id="288" name="Google Shape;288;p30"/>
          <p:cNvPicPr preferRelativeResize="0"/>
          <p:nvPr/>
        </p:nvPicPr>
        <p:blipFill>
          <a:blip r:embed="rId4">
            <a:alphaModFix/>
          </a:blip>
          <a:stretch>
            <a:fillRect/>
          </a:stretch>
        </p:blipFill>
        <p:spPr>
          <a:xfrm>
            <a:off x="4781775" y="1691800"/>
            <a:ext cx="3790543" cy="32993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Hypothesis H3</a:t>
            </a:r>
            <a:endParaRPr/>
          </a:p>
        </p:txBody>
      </p:sp>
      <p:sp>
        <p:nvSpPr>
          <p:cNvPr id="294" name="Google Shape;294;p31"/>
          <p:cNvSpPr txBox="1"/>
          <p:nvPr>
            <p:ph idx="1" type="body"/>
          </p:nvPr>
        </p:nvSpPr>
        <p:spPr>
          <a:xfrm>
            <a:off x="311700" y="1152475"/>
            <a:ext cx="8520600" cy="505500"/>
          </a:xfrm>
          <a:prstGeom prst="rect">
            <a:avLst/>
          </a:prstGeom>
          <a:solidFill>
            <a:srgbClr val="E4E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1200"/>
              </a:spcAft>
              <a:buNone/>
            </a:pPr>
            <a:r>
              <a:rPr b="1" lang="it"/>
              <a:t>H3</a:t>
            </a:r>
            <a:r>
              <a:rPr lang="it"/>
              <a:t>: there is a direct relationship between the price and review scores.</a:t>
            </a:r>
            <a:endParaRPr/>
          </a:p>
        </p:txBody>
      </p:sp>
      <p:sp>
        <p:nvSpPr>
          <p:cNvPr id="295" name="Google Shape;295;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296" name="Google Shape;296;p31"/>
          <p:cNvPicPr preferRelativeResize="0"/>
          <p:nvPr/>
        </p:nvPicPr>
        <p:blipFill>
          <a:blip r:embed="rId3">
            <a:alphaModFix/>
          </a:blip>
          <a:stretch>
            <a:fillRect/>
          </a:stretch>
        </p:blipFill>
        <p:spPr>
          <a:xfrm>
            <a:off x="311700" y="2208175"/>
            <a:ext cx="4257925" cy="2513350"/>
          </a:xfrm>
          <a:prstGeom prst="rect">
            <a:avLst/>
          </a:prstGeom>
          <a:noFill/>
          <a:ln>
            <a:noFill/>
          </a:ln>
        </p:spPr>
      </p:pic>
      <p:pic>
        <p:nvPicPr>
          <p:cNvPr id="297" name="Google Shape;297;p31"/>
          <p:cNvPicPr preferRelativeResize="0"/>
          <p:nvPr/>
        </p:nvPicPr>
        <p:blipFill>
          <a:blip r:embed="rId4">
            <a:alphaModFix/>
          </a:blip>
          <a:stretch>
            <a:fillRect/>
          </a:stretch>
        </p:blipFill>
        <p:spPr>
          <a:xfrm>
            <a:off x="4798225" y="1734175"/>
            <a:ext cx="3750426" cy="326437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Introduction</a:t>
            </a:r>
            <a:endParaRPr/>
          </a:p>
        </p:txBody>
      </p:sp>
      <p:sp>
        <p:nvSpPr>
          <p:cNvPr id="66" name="Google Shape;66;p14"/>
          <p:cNvSpPr txBox="1"/>
          <p:nvPr>
            <p:ph idx="1" type="body"/>
          </p:nvPr>
        </p:nvSpPr>
        <p:spPr>
          <a:xfrm>
            <a:off x="311700" y="1152475"/>
            <a:ext cx="5630700" cy="147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The </a:t>
            </a:r>
            <a:r>
              <a:rPr b="1" lang="it"/>
              <a:t>goal </a:t>
            </a:r>
            <a:r>
              <a:rPr lang="it"/>
              <a:t>of our project is to help </a:t>
            </a:r>
            <a:r>
              <a:rPr b="1" lang="it"/>
              <a:t>Airbnb listings owners </a:t>
            </a:r>
            <a:r>
              <a:rPr lang="it"/>
              <a:t>and </a:t>
            </a:r>
            <a:r>
              <a:rPr b="1" lang="it"/>
              <a:t>users </a:t>
            </a:r>
            <a:r>
              <a:rPr lang="it">
                <a:solidFill>
                  <a:schemeClr val="accent4"/>
                </a:solidFill>
              </a:rPr>
              <a:t>understand</a:t>
            </a:r>
            <a:r>
              <a:rPr lang="it"/>
              <a:t> the platform trends. So we:</a:t>
            </a:r>
            <a:endParaRPr>
              <a:solidFill>
                <a:srgbClr val="FF0000"/>
              </a:solidFill>
            </a:endParaRPr>
          </a:p>
        </p:txBody>
      </p:sp>
      <p:cxnSp>
        <p:nvCxnSpPr>
          <p:cNvPr id="67" name="Google Shape;67;p14"/>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sp>
        <p:nvSpPr>
          <p:cNvPr id="68" name="Google Shape;6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
        <p:nvSpPr>
          <p:cNvPr id="69" name="Google Shape;69;p14"/>
          <p:cNvSpPr txBox="1"/>
          <p:nvPr/>
        </p:nvSpPr>
        <p:spPr>
          <a:xfrm>
            <a:off x="360000" y="2571750"/>
            <a:ext cx="5168100" cy="19929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lang="it" sz="1800">
                <a:solidFill>
                  <a:schemeClr val="dk2"/>
                </a:solidFill>
              </a:rPr>
              <a:t>studied bookings temporal trends </a:t>
            </a:r>
            <a:endParaRPr sz="1800">
              <a:solidFill>
                <a:schemeClr val="dk2"/>
              </a:solidFill>
            </a:endParaRPr>
          </a:p>
          <a:p>
            <a:pPr indent="-342900" lvl="0" marL="457200" rtl="0" algn="l">
              <a:lnSpc>
                <a:spcPct val="115000"/>
              </a:lnSpc>
              <a:spcBef>
                <a:spcPts val="1000"/>
              </a:spcBef>
              <a:spcAft>
                <a:spcPts val="0"/>
              </a:spcAft>
              <a:buClr>
                <a:schemeClr val="dk2"/>
              </a:buClr>
              <a:buSzPts val="1800"/>
              <a:buChar char="●"/>
            </a:pPr>
            <a:r>
              <a:rPr lang="it" sz="1800">
                <a:solidFill>
                  <a:schemeClr val="dk2"/>
                </a:solidFill>
              </a:rPr>
              <a:t>studied temporal recurrencies in price variations</a:t>
            </a:r>
            <a:endParaRPr sz="1800">
              <a:solidFill>
                <a:schemeClr val="dk2"/>
              </a:solidFill>
            </a:endParaRPr>
          </a:p>
          <a:p>
            <a:pPr indent="-342900" lvl="0" marL="457200" rtl="0" algn="l">
              <a:lnSpc>
                <a:spcPct val="115000"/>
              </a:lnSpc>
              <a:spcBef>
                <a:spcPts val="1000"/>
              </a:spcBef>
              <a:spcAft>
                <a:spcPts val="1000"/>
              </a:spcAft>
              <a:buClr>
                <a:schemeClr val="dk2"/>
              </a:buClr>
              <a:buSzPts val="1800"/>
              <a:buChar char="●"/>
            </a:pPr>
            <a:r>
              <a:rPr lang="it" sz="1800">
                <a:solidFill>
                  <a:schemeClr val="dk2"/>
                </a:solidFill>
              </a:rPr>
              <a:t>studied how prices are correlated with review scores</a:t>
            </a:r>
            <a:endParaRPr sz="1800">
              <a:solidFill>
                <a:schemeClr val="dk2"/>
              </a:solidFill>
            </a:endParaRPr>
          </a:p>
        </p:txBody>
      </p:sp>
      <p:pic>
        <p:nvPicPr>
          <p:cNvPr id="70" name="Google Shape;70;p14"/>
          <p:cNvPicPr preferRelativeResize="0"/>
          <p:nvPr/>
        </p:nvPicPr>
        <p:blipFill>
          <a:blip r:embed="rId3">
            <a:alphaModFix/>
          </a:blip>
          <a:stretch>
            <a:fillRect/>
          </a:stretch>
        </p:blipFill>
        <p:spPr>
          <a:xfrm>
            <a:off x="6069385" y="1262275"/>
            <a:ext cx="2591190" cy="34009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Hypothesis H3</a:t>
            </a:r>
            <a:endParaRPr/>
          </a:p>
        </p:txBody>
      </p:sp>
      <p:sp>
        <p:nvSpPr>
          <p:cNvPr id="303" name="Google Shape;303;p32"/>
          <p:cNvSpPr txBox="1"/>
          <p:nvPr>
            <p:ph idx="1" type="body"/>
          </p:nvPr>
        </p:nvSpPr>
        <p:spPr>
          <a:xfrm>
            <a:off x="311700" y="1152475"/>
            <a:ext cx="8520600" cy="505500"/>
          </a:xfrm>
          <a:prstGeom prst="rect">
            <a:avLst/>
          </a:prstGeom>
          <a:solidFill>
            <a:srgbClr val="E4E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1200"/>
              </a:spcAft>
              <a:buNone/>
            </a:pPr>
            <a:r>
              <a:rPr b="1" lang="it"/>
              <a:t>H3</a:t>
            </a:r>
            <a:r>
              <a:rPr lang="it"/>
              <a:t>: there is a direct relationship between the price and review scores.</a:t>
            </a:r>
            <a:endParaRPr/>
          </a:p>
        </p:txBody>
      </p:sp>
      <p:sp>
        <p:nvSpPr>
          <p:cNvPr id="304" name="Google Shape;304;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
        <p:nvSpPr>
          <p:cNvPr id="305" name="Google Shape;305;p32"/>
          <p:cNvSpPr txBox="1"/>
          <p:nvPr>
            <p:ph idx="1" type="body"/>
          </p:nvPr>
        </p:nvSpPr>
        <p:spPr>
          <a:xfrm>
            <a:off x="2505300" y="1952325"/>
            <a:ext cx="4133400" cy="467400"/>
          </a:xfrm>
          <a:prstGeom prst="rect">
            <a:avLst/>
          </a:prstGeom>
          <a:solidFill>
            <a:srgbClr val="E4E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1200"/>
              </a:spcAft>
              <a:buNone/>
            </a:pPr>
            <a:r>
              <a:rPr b="1" lang="it"/>
              <a:t>H3</a:t>
            </a:r>
            <a:r>
              <a:rPr lang="it"/>
              <a:t> is </a:t>
            </a:r>
            <a:r>
              <a:rPr b="1" lang="it"/>
              <a:t>false</a:t>
            </a:r>
            <a:r>
              <a:rPr b="1" lang="it"/>
              <a:t>.</a:t>
            </a:r>
            <a:endParaRPr b="1"/>
          </a:p>
        </p:txBody>
      </p:sp>
      <p:sp>
        <p:nvSpPr>
          <p:cNvPr id="306" name="Google Shape;306;p32"/>
          <p:cNvSpPr txBox="1"/>
          <p:nvPr>
            <p:ph idx="1" type="body"/>
          </p:nvPr>
        </p:nvSpPr>
        <p:spPr>
          <a:xfrm>
            <a:off x="2505300" y="2624650"/>
            <a:ext cx="4029600" cy="2038500"/>
          </a:xfrm>
          <a:prstGeom prst="rect">
            <a:avLst/>
          </a:prstGeom>
        </p:spPr>
        <p:txBody>
          <a:bodyPr anchorCtr="0" anchor="t" bIns="91425" lIns="91425" spcFirstLastPara="1" rIns="91425" wrap="square" tIns="91425">
            <a:normAutofit fontScale="32500"/>
          </a:bodyPr>
          <a:lstStyle/>
          <a:p>
            <a:pPr indent="0" lvl="0" marL="0" rtl="0" algn="just">
              <a:spcBef>
                <a:spcPts val="0"/>
              </a:spcBef>
              <a:spcAft>
                <a:spcPts val="0"/>
              </a:spcAft>
              <a:buClr>
                <a:schemeClr val="dk1"/>
              </a:buClr>
              <a:buSzPct val="25581"/>
              <a:buFont typeface="Arial"/>
              <a:buNone/>
            </a:pPr>
            <a:r>
              <a:rPr lang="it" sz="4300"/>
              <a:t>Generally, we can say that the initial hypothesis is 'False'.</a:t>
            </a:r>
            <a:endParaRPr sz="4300"/>
          </a:p>
          <a:p>
            <a:pPr indent="0" lvl="0" marL="0" rtl="0" algn="just">
              <a:spcBef>
                <a:spcPts val="1200"/>
              </a:spcBef>
              <a:spcAft>
                <a:spcPts val="1200"/>
              </a:spcAft>
              <a:buNone/>
            </a:pPr>
            <a:r>
              <a:rPr lang="it" sz="4300"/>
              <a:t>But, we can extract some other interesting result from above correlation matrix visualization. it can be seen that the price is somehow more correlated with the location and cleanliness scores.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3"/>
          <p:cNvSpPr txBox="1"/>
          <p:nvPr>
            <p:ph idx="1" type="body"/>
          </p:nvPr>
        </p:nvSpPr>
        <p:spPr>
          <a:xfrm>
            <a:off x="297450" y="2323000"/>
            <a:ext cx="3579900" cy="1278000"/>
          </a:xfrm>
          <a:prstGeom prst="rect">
            <a:avLst/>
          </a:prstGeom>
        </p:spPr>
        <p:txBody>
          <a:bodyPr anchorCtr="0" anchor="t" bIns="91425" lIns="91425" spcFirstLastPara="1" rIns="91425" wrap="square" tIns="91425">
            <a:noAutofit/>
          </a:bodyPr>
          <a:lstStyle/>
          <a:p>
            <a:pPr indent="0" lvl="0" marL="0" rtl="0" algn="just">
              <a:lnSpc>
                <a:spcPct val="123333"/>
              </a:lnSpc>
              <a:spcBef>
                <a:spcPts val="1100"/>
              </a:spcBef>
              <a:spcAft>
                <a:spcPts val="0"/>
              </a:spcAft>
              <a:buClr>
                <a:schemeClr val="dk1"/>
              </a:buClr>
              <a:buSzPts val="935"/>
              <a:buFont typeface="Arial"/>
              <a:buNone/>
            </a:pPr>
            <a:r>
              <a:rPr lang="it" sz="1600">
                <a:solidFill>
                  <a:srgbClr val="42494F"/>
                </a:solidFill>
              </a:rPr>
              <a:t>MongoDB Atlas Clusters provide horizontal scaling, where data is distributed across many servers. [1]</a:t>
            </a:r>
            <a:endParaRPr sz="1600">
              <a:solidFill>
                <a:srgbClr val="42494F"/>
              </a:solidFill>
            </a:endParaRPr>
          </a:p>
          <a:p>
            <a:pPr indent="0" lvl="0" marL="0" rtl="0" algn="l">
              <a:lnSpc>
                <a:spcPct val="105000"/>
              </a:lnSpc>
              <a:spcBef>
                <a:spcPts val="1100"/>
              </a:spcBef>
              <a:spcAft>
                <a:spcPts val="1200"/>
              </a:spcAft>
              <a:buSzPts val="935"/>
              <a:buNone/>
            </a:pPr>
            <a:r>
              <a:t/>
            </a:r>
            <a:endParaRPr sz="1530"/>
          </a:p>
        </p:txBody>
      </p:sp>
      <p:cxnSp>
        <p:nvCxnSpPr>
          <p:cNvPr id="312" name="Google Shape;312;p33"/>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pic>
        <p:nvPicPr>
          <p:cNvPr id="313" name="Google Shape;313;p33"/>
          <p:cNvPicPr preferRelativeResize="0"/>
          <p:nvPr/>
        </p:nvPicPr>
        <p:blipFill>
          <a:blip r:embed="rId3">
            <a:alphaModFix/>
          </a:blip>
          <a:stretch>
            <a:fillRect/>
          </a:stretch>
        </p:blipFill>
        <p:spPr>
          <a:xfrm>
            <a:off x="335225" y="47575"/>
            <a:ext cx="3454725" cy="925525"/>
          </a:xfrm>
          <a:prstGeom prst="rect">
            <a:avLst/>
          </a:prstGeom>
          <a:noFill/>
          <a:ln>
            <a:noFill/>
          </a:ln>
        </p:spPr>
      </p:pic>
      <p:sp>
        <p:nvSpPr>
          <p:cNvPr id="314" name="Google Shape;314;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315" name="Google Shape;315;p33"/>
          <p:cNvPicPr preferRelativeResize="0"/>
          <p:nvPr/>
        </p:nvPicPr>
        <p:blipFill>
          <a:blip r:embed="rId4">
            <a:alphaModFix/>
          </a:blip>
          <a:stretch>
            <a:fillRect/>
          </a:stretch>
        </p:blipFill>
        <p:spPr>
          <a:xfrm>
            <a:off x="3657225" y="1102800"/>
            <a:ext cx="4795950" cy="3921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MongoDB Atlas provides an easy way to host and manage your data in the cloud</a:t>
            </a:r>
            <a:endParaRPr/>
          </a:p>
        </p:txBody>
      </p:sp>
      <p:cxnSp>
        <p:nvCxnSpPr>
          <p:cNvPr id="321" name="Google Shape;321;p34"/>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pic>
        <p:nvPicPr>
          <p:cNvPr id="322" name="Google Shape;322;p34"/>
          <p:cNvPicPr preferRelativeResize="0"/>
          <p:nvPr/>
        </p:nvPicPr>
        <p:blipFill>
          <a:blip r:embed="rId3">
            <a:alphaModFix/>
          </a:blip>
          <a:stretch>
            <a:fillRect/>
          </a:stretch>
        </p:blipFill>
        <p:spPr>
          <a:xfrm>
            <a:off x="335225" y="47575"/>
            <a:ext cx="3454725" cy="925525"/>
          </a:xfrm>
          <a:prstGeom prst="rect">
            <a:avLst/>
          </a:prstGeom>
          <a:noFill/>
          <a:ln>
            <a:noFill/>
          </a:ln>
        </p:spPr>
      </p:pic>
      <p:pic>
        <p:nvPicPr>
          <p:cNvPr id="323" name="Google Shape;323;p34"/>
          <p:cNvPicPr preferRelativeResize="0"/>
          <p:nvPr/>
        </p:nvPicPr>
        <p:blipFill>
          <a:blip r:embed="rId4">
            <a:alphaModFix/>
          </a:blip>
          <a:stretch>
            <a:fillRect/>
          </a:stretch>
        </p:blipFill>
        <p:spPr>
          <a:xfrm>
            <a:off x="228600" y="1578225"/>
            <a:ext cx="8437150" cy="3489075"/>
          </a:xfrm>
          <a:prstGeom prst="rect">
            <a:avLst/>
          </a:prstGeom>
          <a:noFill/>
          <a:ln>
            <a:noFill/>
          </a:ln>
        </p:spPr>
      </p:pic>
      <p:sp>
        <p:nvSpPr>
          <p:cNvPr id="324" name="Google Shape;324;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MongoDB Atlas provides an easy way to host and manage your data in the cloud</a:t>
            </a:r>
            <a:endParaRPr/>
          </a:p>
        </p:txBody>
      </p:sp>
      <p:cxnSp>
        <p:nvCxnSpPr>
          <p:cNvPr id="330" name="Google Shape;330;p35"/>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pic>
        <p:nvPicPr>
          <p:cNvPr id="331" name="Google Shape;331;p35"/>
          <p:cNvPicPr preferRelativeResize="0"/>
          <p:nvPr/>
        </p:nvPicPr>
        <p:blipFill>
          <a:blip r:embed="rId3">
            <a:alphaModFix/>
          </a:blip>
          <a:stretch>
            <a:fillRect/>
          </a:stretch>
        </p:blipFill>
        <p:spPr>
          <a:xfrm>
            <a:off x="335225" y="47575"/>
            <a:ext cx="3454725" cy="925525"/>
          </a:xfrm>
          <a:prstGeom prst="rect">
            <a:avLst/>
          </a:prstGeom>
          <a:noFill/>
          <a:ln>
            <a:noFill/>
          </a:ln>
        </p:spPr>
      </p:pic>
      <p:sp>
        <p:nvSpPr>
          <p:cNvPr id="332" name="Google Shape;332;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333" name="Google Shape;333;p35"/>
          <p:cNvPicPr preferRelativeResize="0"/>
          <p:nvPr/>
        </p:nvPicPr>
        <p:blipFill>
          <a:blip r:embed="rId4">
            <a:alphaModFix/>
          </a:blip>
          <a:stretch>
            <a:fillRect/>
          </a:stretch>
        </p:blipFill>
        <p:spPr>
          <a:xfrm>
            <a:off x="936862" y="1599125"/>
            <a:ext cx="7292425" cy="35339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cxnSp>
        <p:nvCxnSpPr>
          <p:cNvPr id="338" name="Google Shape;338;p36"/>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pic>
        <p:nvPicPr>
          <p:cNvPr id="339" name="Google Shape;339;p36"/>
          <p:cNvPicPr preferRelativeResize="0"/>
          <p:nvPr/>
        </p:nvPicPr>
        <p:blipFill>
          <a:blip r:embed="rId3">
            <a:alphaModFix/>
          </a:blip>
          <a:stretch>
            <a:fillRect/>
          </a:stretch>
        </p:blipFill>
        <p:spPr>
          <a:xfrm>
            <a:off x="335225" y="47575"/>
            <a:ext cx="3454725" cy="925525"/>
          </a:xfrm>
          <a:prstGeom prst="rect">
            <a:avLst/>
          </a:prstGeom>
          <a:noFill/>
          <a:ln>
            <a:noFill/>
          </a:ln>
        </p:spPr>
      </p:pic>
      <p:sp>
        <p:nvSpPr>
          <p:cNvPr id="340" name="Google Shape;340;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
        <p:nvSpPr>
          <p:cNvPr id="341" name="Google Shape;341;p36"/>
          <p:cNvSpPr txBox="1"/>
          <p:nvPr/>
        </p:nvSpPr>
        <p:spPr>
          <a:xfrm>
            <a:off x="3263700" y="1026600"/>
            <a:ext cx="2616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a:t>Mongodb</a:t>
            </a:r>
            <a:r>
              <a:rPr b="1" lang="it"/>
              <a:t> Query sample</a:t>
            </a:r>
            <a:endParaRPr b="1"/>
          </a:p>
        </p:txBody>
      </p:sp>
      <p:pic>
        <p:nvPicPr>
          <p:cNvPr id="342" name="Google Shape;342;p36"/>
          <p:cNvPicPr preferRelativeResize="0"/>
          <p:nvPr/>
        </p:nvPicPr>
        <p:blipFill>
          <a:blip r:embed="rId4">
            <a:alphaModFix/>
          </a:blip>
          <a:stretch>
            <a:fillRect/>
          </a:stretch>
        </p:blipFill>
        <p:spPr>
          <a:xfrm>
            <a:off x="499663" y="1536225"/>
            <a:ext cx="8144671" cy="293161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348" name="Google Shape;348;p37"/>
          <p:cNvPicPr preferRelativeResize="0"/>
          <p:nvPr/>
        </p:nvPicPr>
        <p:blipFill>
          <a:blip r:embed="rId3">
            <a:alphaModFix/>
          </a:blip>
          <a:stretch>
            <a:fillRect/>
          </a:stretch>
        </p:blipFill>
        <p:spPr>
          <a:xfrm>
            <a:off x="311700" y="152400"/>
            <a:ext cx="3228536" cy="847675"/>
          </a:xfrm>
          <a:prstGeom prst="rect">
            <a:avLst/>
          </a:prstGeom>
          <a:noFill/>
          <a:ln>
            <a:noFill/>
          </a:ln>
        </p:spPr>
      </p:pic>
      <p:pic>
        <p:nvPicPr>
          <p:cNvPr id="349" name="Google Shape;349;p37"/>
          <p:cNvPicPr preferRelativeResize="0"/>
          <p:nvPr/>
        </p:nvPicPr>
        <p:blipFill>
          <a:blip r:embed="rId4">
            <a:alphaModFix/>
          </a:blip>
          <a:stretch>
            <a:fillRect/>
          </a:stretch>
        </p:blipFill>
        <p:spPr>
          <a:xfrm>
            <a:off x="2043988" y="1141300"/>
            <a:ext cx="5056025" cy="38412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355" name="Google Shape;355;p38"/>
          <p:cNvPicPr preferRelativeResize="0"/>
          <p:nvPr/>
        </p:nvPicPr>
        <p:blipFill>
          <a:blip r:embed="rId3">
            <a:alphaModFix/>
          </a:blip>
          <a:stretch>
            <a:fillRect/>
          </a:stretch>
        </p:blipFill>
        <p:spPr>
          <a:xfrm>
            <a:off x="311700" y="152400"/>
            <a:ext cx="3228536" cy="847675"/>
          </a:xfrm>
          <a:prstGeom prst="rect">
            <a:avLst/>
          </a:prstGeom>
          <a:noFill/>
          <a:ln>
            <a:noFill/>
          </a:ln>
        </p:spPr>
      </p:pic>
      <p:pic>
        <p:nvPicPr>
          <p:cNvPr id="356" name="Google Shape;356;p38"/>
          <p:cNvPicPr preferRelativeResize="0"/>
          <p:nvPr/>
        </p:nvPicPr>
        <p:blipFill>
          <a:blip r:embed="rId4">
            <a:alphaModFix/>
          </a:blip>
          <a:stretch>
            <a:fillRect/>
          </a:stretch>
        </p:blipFill>
        <p:spPr>
          <a:xfrm>
            <a:off x="2819400" y="1152475"/>
            <a:ext cx="5757939" cy="3838626"/>
          </a:xfrm>
          <a:prstGeom prst="rect">
            <a:avLst/>
          </a:prstGeom>
          <a:noFill/>
          <a:ln>
            <a:noFill/>
          </a:ln>
        </p:spPr>
      </p:pic>
      <p:sp>
        <p:nvSpPr>
          <p:cNvPr id="357" name="Google Shape;357;p38"/>
          <p:cNvSpPr txBox="1"/>
          <p:nvPr/>
        </p:nvSpPr>
        <p:spPr>
          <a:xfrm>
            <a:off x="245350" y="1152475"/>
            <a:ext cx="257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t"/>
              <a:t>Spark Mongodb Connector</a:t>
            </a:r>
            <a:endParaRPr b="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363" name="Google Shape;363;p39"/>
          <p:cNvPicPr preferRelativeResize="0"/>
          <p:nvPr/>
        </p:nvPicPr>
        <p:blipFill>
          <a:blip r:embed="rId3">
            <a:alphaModFix/>
          </a:blip>
          <a:stretch>
            <a:fillRect/>
          </a:stretch>
        </p:blipFill>
        <p:spPr>
          <a:xfrm>
            <a:off x="311700" y="152400"/>
            <a:ext cx="3228536" cy="847675"/>
          </a:xfrm>
          <a:prstGeom prst="rect">
            <a:avLst/>
          </a:prstGeom>
          <a:noFill/>
          <a:ln>
            <a:noFill/>
          </a:ln>
        </p:spPr>
      </p:pic>
      <p:pic>
        <p:nvPicPr>
          <p:cNvPr id="364" name="Google Shape;364;p39"/>
          <p:cNvPicPr preferRelativeResize="0"/>
          <p:nvPr/>
        </p:nvPicPr>
        <p:blipFill>
          <a:blip r:embed="rId4">
            <a:alphaModFix/>
          </a:blip>
          <a:stretch>
            <a:fillRect/>
          </a:stretch>
        </p:blipFill>
        <p:spPr>
          <a:xfrm>
            <a:off x="152400" y="1500675"/>
            <a:ext cx="8839200" cy="3254337"/>
          </a:xfrm>
          <a:prstGeom prst="rect">
            <a:avLst/>
          </a:prstGeom>
          <a:noFill/>
          <a:ln>
            <a:noFill/>
          </a:ln>
        </p:spPr>
      </p:pic>
      <p:sp>
        <p:nvSpPr>
          <p:cNvPr id="365" name="Google Shape;365;p39"/>
          <p:cNvSpPr txBox="1"/>
          <p:nvPr/>
        </p:nvSpPr>
        <p:spPr>
          <a:xfrm>
            <a:off x="3263700" y="1126475"/>
            <a:ext cx="2616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a:t>SQL Queries in Spark</a:t>
            </a:r>
            <a:endParaRPr b="1"/>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371" name="Google Shape;371;p40"/>
          <p:cNvPicPr preferRelativeResize="0"/>
          <p:nvPr/>
        </p:nvPicPr>
        <p:blipFill>
          <a:blip r:embed="rId3">
            <a:alphaModFix/>
          </a:blip>
          <a:stretch>
            <a:fillRect/>
          </a:stretch>
        </p:blipFill>
        <p:spPr>
          <a:xfrm>
            <a:off x="311700" y="152400"/>
            <a:ext cx="3228536" cy="847675"/>
          </a:xfrm>
          <a:prstGeom prst="rect">
            <a:avLst/>
          </a:prstGeom>
          <a:noFill/>
          <a:ln>
            <a:noFill/>
          </a:ln>
        </p:spPr>
      </p:pic>
      <p:sp>
        <p:nvSpPr>
          <p:cNvPr id="372" name="Google Shape;372;p40"/>
          <p:cNvSpPr txBox="1"/>
          <p:nvPr/>
        </p:nvSpPr>
        <p:spPr>
          <a:xfrm>
            <a:off x="3263700" y="1126475"/>
            <a:ext cx="2616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a:t>SQL Queries in Spark</a:t>
            </a:r>
            <a:endParaRPr b="1"/>
          </a:p>
        </p:txBody>
      </p:sp>
      <p:pic>
        <p:nvPicPr>
          <p:cNvPr id="373" name="Google Shape;373;p40"/>
          <p:cNvPicPr preferRelativeResize="0"/>
          <p:nvPr/>
        </p:nvPicPr>
        <p:blipFill>
          <a:blip r:embed="rId4">
            <a:alphaModFix/>
          </a:blip>
          <a:stretch>
            <a:fillRect/>
          </a:stretch>
        </p:blipFill>
        <p:spPr>
          <a:xfrm>
            <a:off x="516588" y="1679075"/>
            <a:ext cx="8110828" cy="283174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Future work suggestions</a:t>
            </a:r>
            <a:endParaRPr/>
          </a:p>
        </p:txBody>
      </p:sp>
      <p:sp>
        <p:nvSpPr>
          <p:cNvPr id="379" name="Google Shape;379;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it"/>
              <a:t>Create another sandbox and repeat a complete analysis for a second city (e.g. Rome)</a:t>
            </a:r>
            <a:endParaRPr/>
          </a:p>
          <a:p>
            <a:pPr indent="-342900" lvl="0" marL="457200" rtl="0" algn="l">
              <a:lnSpc>
                <a:spcPct val="150000"/>
              </a:lnSpc>
              <a:spcBef>
                <a:spcPts val="1000"/>
              </a:spcBef>
              <a:spcAft>
                <a:spcPts val="0"/>
              </a:spcAft>
              <a:buSzPts val="1800"/>
              <a:buChar char="●"/>
            </a:pPr>
            <a:r>
              <a:rPr lang="it"/>
              <a:t>Using NLP methods, perform text analysis (such as sentiment analysis) on reviews data</a:t>
            </a:r>
            <a:endParaRPr/>
          </a:p>
          <a:p>
            <a:pPr indent="-342900" lvl="0" marL="457200" rtl="0" algn="l">
              <a:lnSpc>
                <a:spcPct val="150000"/>
              </a:lnSpc>
              <a:spcBef>
                <a:spcPts val="1000"/>
              </a:spcBef>
              <a:spcAft>
                <a:spcPts val="1000"/>
              </a:spcAft>
              <a:buSzPts val="1800"/>
              <a:buChar char="●"/>
            </a:pPr>
            <a:r>
              <a:rPr lang="it"/>
              <a:t>Study the relationship between the files we had in the dataset (joining them)</a:t>
            </a:r>
            <a:endParaRPr/>
          </a:p>
        </p:txBody>
      </p:sp>
      <p:sp>
        <p:nvSpPr>
          <p:cNvPr id="380" name="Google Shape;380;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Dataset</a:t>
            </a:r>
            <a:endParaRPr/>
          </a:p>
        </p:txBody>
      </p:sp>
      <p:sp>
        <p:nvSpPr>
          <p:cNvPr id="76" name="Google Shape;76;p15"/>
          <p:cNvSpPr txBox="1"/>
          <p:nvPr>
            <p:ph idx="1" type="body"/>
          </p:nvPr>
        </p:nvSpPr>
        <p:spPr>
          <a:xfrm>
            <a:off x="311700" y="23551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For every </a:t>
            </a:r>
            <a:r>
              <a:rPr b="1" lang="it"/>
              <a:t>city </a:t>
            </a:r>
            <a:r>
              <a:rPr lang="it"/>
              <a:t>(we choose Florence) 3 main csv files were provided:</a:t>
            </a:r>
            <a:endParaRPr/>
          </a:p>
        </p:txBody>
      </p:sp>
      <p:cxnSp>
        <p:nvCxnSpPr>
          <p:cNvPr id="77" name="Google Shape;77;p15"/>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sp>
        <p:nvSpPr>
          <p:cNvPr id="78" name="Google Shape;78;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
        <p:nvSpPr>
          <p:cNvPr id="79" name="Google Shape;79;p15"/>
          <p:cNvSpPr txBox="1"/>
          <p:nvPr/>
        </p:nvSpPr>
        <p:spPr>
          <a:xfrm>
            <a:off x="335225" y="1193775"/>
            <a:ext cx="8520600" cy="1098900"/>
          </a:xfrm>
          <a:prstGeom prst="rect">
            <a:avLst/>
          </a:prstGeom>
          <a:solidFill>
            <a:srgbClr val="FFF2CC"/>
          </a:solid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t" sz="1800">
                <a:solidFill>
                  <a:schemeClr val="dk2"/>
                </a:solidFill>
              </a:rPr>
              <a:t>We analyzed a part of the AirBnb dataset, available on the website </a:t>
            </a:r>
            <a:r>
              <a:rPr lang="it" sz="1800" u="sng">
                <a:solidFill>
                  <a:schemeClr val="accent5"/>
                </a:solidFill>
                <a:hlinkClick r:id="rId3">
                  <a:extLst>
                    <a:ext uri="{A12FA001-AC4F-418D-AE19-62706E023703}">
                      <ahyp:hlinkClr val="tx"/>
                    </a:ext>
                  </a:extLst>
                </a:hlinkClick>
              </a:rPr>
              <a:t>http://insideairbnb.com/get-the-data/</a:t>
            </a:r>
            <a:r>
              <a:rPr lang="it" sz="1800">
                <a:solidFill>
                  <a:schemeClr val="dk2"/>
                </a:solidFill>
              </a:rPr>
              <a:t> and licenced under a Creative Commons Attribution 4.0 International License (</a:t>
            </a:r>
            <a:r>
              <a:rPr lang="it" sz="1800" u="sng">
                <a:solidFill>
                  <a:schemeClr val="accent5"/>
                </a:solidFill>
                <a:hlinkClick r:id="rId4">
                  <a:extLst>
                    <a:ext uri="{A12FA001-AC4F-418D-AE19-62706E023703}">
                      <ahyp:hlinkClr val="tx"/>
                    </a:ext>
                  </a:extLst>
                </a:hlinkClick>
              </a:rPr>
              <a:t>http://creativecommons.org/licenses/by/4.0/</a:t>
            </a:r>
            <a:r>
              <a:rPr lang="it" sz="1800">
                <a:solidFill>
                  <a:schemeClr val="dk2"/>
                </a:solidFill>
              </a:rPr>
              <a:t>).</a:t>
            </a:r>
            <a:endParaRPr sz="1800">
              <a:solidFill>
                <a:schemeClr val="dk2"/>
              </a:solidFill>
            </a:endParaRPr>
          </a:p>
        </p:txBody>
      </p:sp>
      <p:sp>
        <p:nvSpPr>
          <p:cNvPr id="80" name="Google Shape;80;p15"/>
          <p:cNvSpPr txBox="1"/>
          <p:nvPr/>
        </p:nvSpPr>
        <p:spPr>
          <a:xfrm>
            <a:off x="335225" y="2761025"/>
            <a:ext cx="8495700" cy="7803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b="1" lang="it" sz="1800">
                <a:solidFill>
                  <a:schemeClr val="dk2"/>
                </a:solidFill>
              </a:rPr>
              <a:t>listings.csv</a:t>
            </a:r>
            <a:r>
              <a:rPr lang="it" sz="1800">
                <a:solidFill>
                  <a:schemeClr val="dk2"/>
                </a:solidFill>
              </a:rPr>
              <a:t>: Detailed listings data showing 96 attributes, e.g.:  price, listing_type, is_superhost, neighbourhood, ratings, …</a:t>
            </a:r>
            <a:endParaRPr/>
          </a:p>
        </p:txBody>
      </p:sp>
      <p:sp>
        <p:nvSpPr>
          <p:cNvPr id="81" name="Google Shape;81;p15"/>
          <p:cNvSpPr txBox="1"/>
          <p:nvPr/>
        </p:nvSpPr>
        <p:spPr>
          <a:xfrm>
            <a:off x="335225" y="3541325"/>
            <a:ext cx="8318100" cy="7803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b="1" lang="it" sz="1800">
                <a:solidFill>
                  <a:schemeClr val="dk2"/>
                </a:solidFill>
              </a:rPr>
              <a:t>reviews.csv</a:t>
            </a:r>
            <a:r>
              <a:rPr lang="it" sz="1800">
                <a:solidFill>
                  <a:schemeClr val="dk2"/>
                </a:solidFill>
              </a:rPr>
              <a:t>: Detailed reviews data with 6 attributes: date, listing_id, reviewer_id, comment…</a:t>
            </a:r>
            <a:endParaRPr/>
          </a:p>
        </p:txBody>
      </p:sp>
      <p:sp>
        <p:nvSpPr>
          <p:cNvPr id="82" name="Google Shape;82;p15"/>
          <p:cNvSpPr txBox="1"/>
          <p:nvPr/>
        </p:nvSpPr>
        <p:spPr>
          <a:xfrm>
            <a:off x="335225" y="4282875"/>
            <a:ext cx="8520600" cy="7803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b="1" lang="it" sz="1800">
                <a:solidFill>
                  <a:schemeClr val="dk2"/>
                </a:solidFill>
              </a:rPr>
              <a:t>calendar.csv</a:t>
            </a:r>
            <a:r>
              <a:rPr lang="it" sz="1800">
                <a:solidFill>
                  <a:schemeClr val="dk2"/>
                </a:solidFill>
              </a:rPr>
              <a:t>: booking plan for next year by listing. 6 attributes: listing_id, date, available, price, min_nights, max_nights.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Conclusions</a:t>
            </a:r>
            <a:endParaRPr/>
          </a:p>
        </p:txBody>
      </p:sp>
      <p:sp>
        <p:nvSpPr>
          <p:cNvPr id="386" name="Google Shape;386;p42"/>
          <p:cNvSpPr txBox="1"/>
          <p:nvPr>
            <p:ph idx="1" type="body"/>
          </p:nvPr>
        </p:nvSpPr>
        <p:spPr>
          <a:xfrm>
            <a:off x="311700" y="1152475"/>
            <a:ext cx="8520600" cy="377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We:</a:t>
            </a:r>
            <a:endParaRPr/>
          </a:p>
          <a:p>
            <a:pPr indent="-342900" lvl="0" marL="457200" rtl="0" algn="l">
              <a:spcBef>
                <a:spcPts val="1200"/>
              </a:spcBef>
              <a:spcAft>
                <a:spcPts val="0"/>
              </a:spcAft>
              <a:buSzPts val="1800"/>
              <a:buChar char="●"/>
            </a:pPr>
            <a:r>
              <a:rPr lang="it"/>
              <a:t>analysed Airbnb Florence data</a:t>
            </a:r>
            <a:endParaRPr/>
          </a:p>
          <a:p>
            <a:pPr indent="-342900" lvl="0" marL="457200" rtl="0" algn="l">
              <a:spcBef>
                <a:spcPts val="1000"/>
              </a:spcBef>
              <a:spcAft>
                <a:spcPts val="0"/>
              </a:spcAft>
              <a:buSzPts val="1800"/>
              <a:buChar char="●"/>
            </a:pPr>
            <a:r>
              <a:rPr lang="it"/>
              <a:t>performed standard python analysis in the Sandbox</a:t>
            </a:r>
            <a:endParaRPr/>
          </a:p>
          <a:p>
            <a:pPr indent="-342900" lvl="0" marL="457200" rtl="0" algn="l">
              <a:spcBef>
                <a:spcPts val="1000"/>
              </a:spcBef>
              <a:spcAft>
                <a:spcPts val="0"/>
              </a:spcAft>
              <a:buSzPts val="1800"/>
              <a:buChar char="●"/>
            </a:pPr>
            <a:r>
              <a:rPr lang="it"/>
              <a:t>built a Framework to scale our findings to a Big Data Scenario, using:</a:t>
            </a:r>
            <a:endParaRPr/>
          </a:p>
          <a:p>
            <a:pPr indent="-317500" lvl="1" marL="914400" rtl="0" algn="l">
              <a:spcBef>
                <a:spcPts val="1000"/>
              </a:spcBef>
              <a:spcAft>
                <a:spcPts val="0"/>
              </a:spcAft>
              <a:buSzPts val="1400"/>
              <a:buChar char="○"/>
            </a:pPr>
            <a:r>
              <a:rPr lang="it"/>
              <a:t>Spark Streaming: control the source</a:t>
            </a:r>
            <a:endParaRPr/>
          </a:p>
          <a:p>
            <a:pPr indent="-317500" lvl="1" marL="914400" rtl="0" algn="l">
              <a:spcBef>
                <a:spcPts val="1000"/>
              </a:spcBef>
              <a:spcAft>
                <a:spcPts val="0"/>
              </a:spcAft>
              <a:buSzPts val="1400"/>
              <a:buChar char="○"/>
            </a:pPr>
            <a:r>
              <a:rPr lang="it"/>
              <a:t>MongoDB: first project repository → data lake</a:t>
            </a:r>
            <a:endParaRPr/>
          </a:p>
          <a:p>
            <a:pPr indent="-317500" lvl="1" marL="914400" rtl="0" algn="l">
              <a:spcBef>
                <a:spcPts val="1000"/>
              </a:spcBef>
              <a:spcAft>
                <a:spcPts val="0"/>
              </a:spcAft>
              <a:buSzPts val="1400"/>
              <a:buChar char="○"/>
            </a:pPr>
            <a:r>
              <a:rPr lang="it"/>
              <a:t>Pymongo and Atlas: real time data query</a:t>
            </a:r>
            <a:endParaRPr/>
          </a:p>
          <a:p>
            <a:pPr indent="-317500" lvl="1" marL="914400" rtl="0" algn="l">
              <a:spcBef>
                <a:spcPts val="1000"/>
              </a:spcBef>
              <a:spcAft>
                <a:spcPts val="0"/>
              </a:spcAft>
              <a:buSzPts val="1400"/>
              <a:buChar char="○"/>
            </a:pPr>
            <a:r>
              <a:rPr lang="it"/>
              <a:t>Spark-MongoDB connector: data warehouse on top of hive</a:t>
            </a:r>
            <a:endParaRPr/>
          </a:p>
          <a:p>
            <a:pPr indent="-317500" lvl="1" marL="914400" rtl="0" algn="l">
              <a:spcBef>
                <a:spcPts val="1000"/>
              </a:spcBef>
              <a:spcAft>
                <a:spcPts val="1000"/>
              </a:spcAft>
              <a:buSzPts val="1400"/>
              <a:buChar char="○"/>
            </a:pPr>
            <a:r>
              <a:rPr lang="it"/>
              <a:t>Spark sql and DataFrame: validation of hypothesis on whole dataset</a:t>
            </a:r>
            <a:endParaRPr/>
          </a:p>
        </p:txBody>
      </p:sp>
      <p:sp>
        <p:nvSpPr>
          <p:cNvPr id="387" name="Google Shape;387;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References</a:t>
            </a:r>
            <a:endParaRPr/>
          </a:p>
        </p:txBody>
      </p:sp>
      <p:sp>
        <p:nvSpPr>
          <p:cNvPr id="393" name="Google Shape;393;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sz="1500"/>
              <a:t>[1] https://www.mongodb.com/basics/clusters</a:t>
            </a:r>
            <a:endParaRPr sz="1500"/>
          </a:p>
          <a:p>
            <a:pPr indent="0" lvl="0" marL="0" rtl="0" algn="l">
              <a:spcBef>
                <a:spcPts val="1200"/>
              </a:spcBef>
              <a:spcAft>
                <a:spcPts val="1200"/>
              </a:spcAft>
              <a:buNone/>
            </a:pPr>
            <a:r>
              <a:rPr lang="it" sz="1500"/>
              <a:t>[2] https://www.analyticsvidhya.com/blog/2021/05/integration-of-python-with-hadoop-and-spark/</a:t>
            </a:r>
            <a:endParaRPr sz="1500"/>
          </a:p>
        </p:txBody>
      </p:sp>
      <p:sp>
        <p:nvSpPr>
          <p:cNvPr id="394" name="Google Shape;394;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400" name="Google Shape;400;p44"/>
          <p:cNvPicPr preferRelativeResize="0"/>
          <p:nvPr/>
        </p:nvPicPr>
        <p:blipFill>
          <a:blip r:embed="rId3">
            <a:alphaModFix/>
          </a:blip>
          <a:stretch>
            <a:fillRect/>
          </a:stretch>
        </p:blipFill>
        <p:spPr>
          <a:xfrm>
            <a:off x="898075" y="1107898"/>
            <a:ext cx="7347851" cy="3621125"/>
          </a:xfrm>
          <a:prstGeom prst="rect">
            <a:avLst/>
          </a:prstGeom>
          <a:noFill/>
          <a:ln>
            <a:noFill/>
          </a:ln>
        </p:spPr>
      </p:pic>
      <p:pic>
        <p:nvPicPr>
          <p:cNvPr id="401" name="Google Shape;401;p44"/>
          <p:cNvPicPr preferRelativeResize="0"/>
          <p:nvPr/>
        </p:nvPicPr>
        <p:blipFill>
          <a:blip r:embed="rId4">
            <a:alphaModFix/>
          </a:blip>
          <a:stretch>
            <a:fillRect/>
          </a:stretch>
        </p:blipFill>
        <p:spPr>
          <a:xfrm>
            <a:off x="152400" y="152400"/>
            <a:ext cx="3238924" cy="837275"/>
          </a:xfrm>
          <a:prstGeom prst="rect">
            <a:avLst/>
          </a:prstGeom>
          <a:noFill/>
          <a:ln>
            <a:noFill/>
          </a:ln>
        </p:spPr>
      </p:pic>
      <p:sp>
        <p:nvSpPr>
          <p:cNvPr id="402" name="Google Shape;402;p44"/>
          <p:cNvSpPr txBox="1"/>
          <p:nvPr/>
        </p:nvSpPr>
        <p:spPr>
          <a:xfrm>
            <a:off x="4357200" y="4659925"/>
            <a:ext cx="42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t>[2]</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pic>
        <p:nvPicPr>
          <p:cNvPr id="408" name="Google Shape;408;p45"/>
          <p:cNvPicPr preferRelativeResize="0"/>
          <p:nvPr/>
        </p:nvPicPr>
        <p:blipFill>
          <a:blip r:embed="rId3">
            <a:alphaModFix/>
          </a:blip>
          <a:stretch>
            <a:fillRect/>
          </a:stretch>
        </p:blipFill>
        <p:spPr>
          <a:xfrm>
            <a:off x="152400" y="152400"/>
            <a:ext cx="3238924" cy="837275"/>
          </a:xfrm>
          <a:prstGeom prst="rect">
            <a:avLst/>
          </a:prstGeom>
          <a:noFill/>
          <a:ln>
            <a:noFill/>
          </a:ln>
        </p:spPr>
      </p:pic>
      <p:sp>
        <p:nvSpPr>
          <p:cNvPr id="409" name="Google Shape;409;p45"/>
          <p:cNvSpPr txBox="1"/>
          <p:nvPr/>
        </p:nvSpPr>
        <p:spPr>
          <a:xfrm>
            <a:off x="4357200" y="4659925"/>
            <a:ext cx="42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t>[2]</a:t>
            </a:r>
            <a:endParaRPr/>
          </a:p>
        </p:txBody>
      </p:sp>
      <p:pic>
        <p:nvPicPr>
          <p:cNvPr id="410" name="Google Shape;410;p45"/>
          <p:cNvPicPr preferRelativeResize="0"/>
          <p:nvPr/>
        </p:nvPicPr>
        <p:blipFill>
          <a:blip r:embed="rId4">
            <a:alphaModFix/>
          </a:blip>
          <a:stretch>
            <a:fillRect/>
          </a:stretch>
        </p:blipFill>
        <p:spPr>
          <a:xfrm>
            <a:off x="1157475" y="1142075"/>
            <a:ext cx="6829060" cy="3365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Additional datasets</a:t>
            </a:r>
            <a:endParaRPr/>
          </a:p>
        </p:txBody>
      </p:sp>
      <p:sp>
        <p:nvSpPr>
          <p:cNvPr id="88" name="Google Shape;88;p16"/>
          <p:cNvSpPr txBox="1"/>
          <p:nvPr>
            <p:ph idx="1" type="body"/>
          </p:nvPr>
        </p:nvSpPr>
        <p:spPr>
          <a:xfrm>
            <a:off x="311700" y="1152475"/>
            <a:ext cx="8520600" cy="132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For every city the website provided also a few additional datasets:</a:t>
            </a:r>
            <a:endParaRPr/>
          </a:p>
          <a:p>
            <a:pPr indent="-342900" lvl="0" marL="457200" rtl="0" algn="l">
              <a:spcBef>
                <a:spcPts val="1200"/>
              </a:spcBef>
              <a:spcAft>
                <a:spcPts val="0"/>
              </a:spcAft>
              <a:buSzPts val="1800"/>
              <a:buChar char="●"/>
            </a:pPr>
            <a:r>
              <a:rPr b="1" lang="it"/>
              <a:t>listings_summary.csv</a:t>
            </a:r>
            <a:r>
              <a:rPr lang="it"/>
              <a:t>: contains </a:t>
            </a:r>
            <a:r>
              <a:rPr lang="it">
                <a:solidFill>
                  <a:schemeClr val="accent4"/>
                </a:solidFill>
              </a:rPr>
              <a:t>cleaned</a:t>
            </a:r>
            <a:r>
              <a:rPr b="1" lang="it"/>
              <a:t> </a:t>
            </a:r>
            <a:r>
              <a:rPr lang="it"/>
              <a:t>(preprocessed) listings data;</a:t>
            </a:r>
            <a:endParaRPr baseline="30000"/>
          </a:p>
          <a:p>
            <a:pPr indent="-342900" lvl="0" marL="457200" rtl="0" algn="l">
              <a:spcBef>
                <a:spcPts val="0"/>
              </a:spcBef>
              <a:spcAft>
                <a:spcPts val="0"/>
              </a:spcAft>
              <a:buSzPts val="1800"/>
              <a:buChar char="●"/>
            </a:pPr>
            <a:r>
              <a:rPr b="1" lang="it"/>
              <a:t>review_dates.csv</a:t>
            </a:r>
            <a:r>
              <a:rPr lang="it"/>
              <a:t>: contains only the review_id and the </a:t>
            </a:r>
            <a:r>
              <a:rPr lang="it">
                <a:solidFill>
                  <a:schemeClr val="accent1"/>
                </a:solidFill>
              </a:rPr>
              <a:t>date</a:t>
            </a:r>
            <a:r>
              <a:rPr lang="it"/>
              <a:t>;</a:t>
            </a:r>
            <a:endParaRPr/>
          </a:p>
        </p:txBody>
      </p:sp>
      <p:cxnSp>
        <p:nvCxnSpPr>
          <p:cNvPr id="89" name="Google Shape;89;p16"/>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sp>
        <p:nvSpPr>
          <p:cNvPr id="90" name="Google Shape;9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grpSp>
        <p:nvGrpSpPr>
          <p:cNvPr id="91" name="Google Shape;91;p16"/>
          <p:cNvGrpSpPr/>
          <p:nvPr/>
        </p:nvGrpSpPr>
        <p:grpSpPr>
          <a:xfrm>
            <a:off x="259025" y="2698900"/>
            <a:ext cx="8038225" cy="1822350"/>
            <a:chOff x="259025" y="2698900"/>
            <a:chExt cx="8038225" cy="1822350"/>
          </a:xfrm>
        </p:grpSpPr>
        <p:sp>
          <p:nvSpPr>
            <p:cNvPr id="92" name="Google Shape;92;p16"/>
            <p:cNvSpPr txBox="1"/>
            <p:nvPr/>
          </p:nvSpPr>
          <p:spPr>
            <a:xfrm flipH="1">
              <a:off x="294150" y="2698900"/>
              <a:ext cx="8003100" cy="780300"/>
            </a:xfrm>
            <a:prstGeom prst="rect">
              <a:avLst/>
            </a:prstGeom>
            <a:solidFill>
              <a:srgbClr val="FFF2CC"/>
            </a:solid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t" sz="1800">
                  <a:solidFill>
                    <a:schemeClr val="dk2"/>
                  </a:solidFill>
                </a:rPr>
                <a:t>We </a:t>
              </a:r>
              <a:r>
                <a:rPr i="1" lang="it" sz="1800">
                  <a:solidFill>
                    <a:schemeClr val="dk2"/>
                  </a:solidFill>
                </a:rPr>
                <a:t>assumed</a:t>
              </a:r>
              <a:r>
                <a:rPr lang="it" sz="1800">
                  <a:solidFill>
                    <a:schemeClr val="dk2"/>
                  </a:solidFill>
                </a:rPr>
                <a:t> that these datasets </a:t>
              </a:r>
              <a:r>
                <a:rPr b="1" lang="it" sz="1800">
                  <a:solidFill>
                    <a:schemeClr val="dk2"/>
                  </a:solidFill>
                </a:rPr>
                <a:t>are</a:t>
              </a:r>
              <a:r>
                <a:rPr lang="it" sz="1800">
                  <a:solidFill>
                    <a:schemeClr val="dk2"/>
                  </a:solidFill>
                </a:rPr>
                <a:t> </a:t>
              </a:r>
              <a:r>
                <a:rPr b="1" lang="it" sz="1800">
                  <a:solidFill>
                    <a:schemeClr val="dk2"/>
                  </a:solidFill>
                </a:rPr>
                <a:t>not available</a:t>
              </a:r>
              <a:r>
                <a:rPr lang="it" sz="1800">
                  <a:solidFill>
                    <a:schemeClr val="dk2"/>
                  </a:solidFill>
                </a:rPr>
                <a:t> in the production </a:t>
              </a:r>
              <a:r>
                <a:rPr i="1" lang="it" sz="1800">
                  <a:solidFill>
                    <a:schemeClr val="dk2"/>
                  </a:solidFill>
                </a:rPr>
                <a:t>phase</a:t>
              </a:r>
              <a:r>
                <a:rPr lang="it" sz="1800">
                  <a:solidFill>
                    <a:schemeClr val="dk2"/>
                  </a:solidFill>
                </a:rPr>
                <a:t>, but that they </a:t>
              </a:r>
              <a:r>
                <a:rPr b="1" lang="it" sz="1800">
                  <a:solidFill>
                    <a:schemeClr val="dk2"/>
                  </a:solidFill>
                </a:rPr>
                <a:t>are available</a:t>
              </a:r>
              <a:r>
                <a:rPr lang="it" sz="1800">
                  <a:solidFill>
                    <a:schemeClr val="dk2"/>
                  </a:solidFill>
                </a:rPr>
                <a:t> in the sandbox</a:t>
              </a:r>
              <a:r>
                <a:rPr b="1" lang="it" sz="1800">
                  <a:solidFill>
                    <a:schemeClr val="dk2"/>
                  </a:solidFill>
                </a:rPr>
                <a:t> </a:t>
              </a:r>
              <a:r>
                <a:rPr i="1" lang="it" sz="1800">
                  <a:solidFill>
                    <a:schemeClr val="dk2"/>
                  </a:solidFill>
                </a:rPr>
                <a:t>environmen</a:t>
              </a:r>
              <a:r>
                <a:rPr lang="it" sz="1800">
                  <a:solidFill>
                    <a:schemeClr val="dk2"/>
                  </a:solidFill>
                </a:rPr>
                <a:t>t.</a:t>
              </a:r>
              <a:endParaRPr>
                <a:solidFill>
                  <a:schemeClr val="dk2"/>
                </a:solidFill>
              </a:endParaRPr>
            </a:p>
          </p:txBody>
        </p:sp>
        <p:sp>
          <p:nvSpPr>
            <p:cNvPr id="93" name="Google Shape;93;p16"/>
            <p:cNvSpPr txBox="1"/>
            <p:nvPr/>
          </p:nvSpPr>
          <p:spPr>
            <a:xfrm>
              <a:off x="259025" y="3740950"/>
              <a:ext cx="7907400" cy="78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t" sz="1800">
                  <a:solidFill>
                    <a:schemeClr val="dk2"/>
                  </a:solidFill>
                </a:rPr>
                <a:t>When scaling to Big Data we derived any useful feature from the original datasets, using Big Data tools.</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1000"/>
                                        <p:tgtEl>
                                          <p:spTgt spid="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Architecture for Big Data Management</a:t>
            </a:r>
            <a:endParaRPr/>
          </a:p>
        </p:txBody>
      </p:sp>
      <p:cxnSp>
        <p:nvCxnSpPr>
          <p:cNvPr id="99" name="Google Shape;99;p17"/>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sp>
        <p:nvSpPr>
          <p:cNvPr id="100" name="Google Shape;100;p17"/>
          <p:cNvSpPr/>
          <p:nvPr/>
        </p:nvSpPr>
        <p:spPr>
          <a:xfrm>
            <a:off x="159300" y="1265250"/>
            <a:ext cx="1397100" cy="1381800"/>
          </a:xfrm>
          <a:prstGeom prst="ellipse">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txBox="1"/>
          <p:nvPr/>
        </p:nvSpPr>
        <p:spPr>
          <a:xfrm>
            <a:off x="82500" y="1586700"/>
            <a:ext cx="1550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800"/>
              <a:t>BD source:</a:t>
            </a:r>
            <a:endParaRPr sz="1800"/>
          </a:p>
          <a:p>
            <a:pPr indent="0" lvl="0" marL="0" rtl="0" algn="ctr">
              <a:spcBef>
                <a:spcPts val="0"/>
              </a:spcBef>
              <a:spcAft>
                <a:spcPts val="0"/>
              </a:spcAft>
              <a:buNone/>
            </a:pPr>
            <a:r>
              <a:rPr lang="it" sz="1800"/>
              <a:t>Airbnb</a:t>
            </a:r>
            <a:endParaRPr sz="1800"/>
          </a:p>
        </p:txBody>
      </p:sp>
      <p:sp>
        <p:nvSpPr>
          <p:cNvPr id="102" name="Google Shape;102;p17"/>
          <p:cNvSpPr txBox="1"/>
          <p:nvPr>
            <p:ph idx="12" type="sldNum"/>
          </p:nvPr>
        </p:nvSpPr>
        <p:spPr>
          <a:xfrm>
            <a:off x="8458583" y="474989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
        <p:nvSpPr>
          <p:cNvPr id="103" name="Google Shape;103;p17"/>
          <p:cNvSpPr txBox="1"/>
          <p:nvPr/>
        </p:nvSpPr>
        <p:spPr>
          <a:xfrm>
            <a:off x="47825" y="2729625"/>
            <a:ext cx="1661700" cy="831300"/>
          </a:xfrm>
          <a:prstGeom prst="rect">
            <a:avLst/>
          </a:prstGeom>
          <a:solidFill>
            <a:srgbClr val="F3F3F3"/>
          </a:solid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t>streaming source of semi-structured data</a:t>
            </a:r>
            <a:endParaRPr/>
          </a:p>
        </p:txBody>
      </p:sp>
      <p:grpSp>
        <p:nvGrpSpPr>
          <p:cNvPr id="104" name="Google Shape;104;p17"/>
          <p:cNvGrpSpPr/>
          <p:nvPr/>
        </p:nvGrpSpPr>
        <p:grpSpPr>
          <a:xfrm>
            <a:off x="1527300" y="1053050"/>
            <a:ext cx="2809350" cy="2513000"/>
            <a:chOff x="1527300" y="1053050"/>
            <a:chExt cx="2809350" cy="2513000"/>
          </a:xfrm>
        </p:grpSpPr>
        <p:grpSp>
          <p:nvGrpSpPr>
            <p:cNvPr id="105" name="Google Shape;105;p17"/>
            <p:cNvGrpSpPr/>
            <p:nvPr/>
          </p:nvGrpSpPr>
          <p:grpSpPr>
            <a:xfrm>
              <a:off x="2538350" y="1410600"/>
              <a:ext cx="1550713" cy="1243500"/>
              <a:chOff x="3757550" y="2172600"/>
              <a:chExt cx="1550713" cy="1243500"/>
            </a:xfrm>
          </p:grpSpPr>
          <p:sp>
            <p:nvSpPr>
              <p:cNvPr id="106" name="Google Shape;106;p17"/>
              <p:cNvSpPr/>
              <p:nvPr/>
            </p:nvSpPr>
            <p:spPr>
              <a:xfrm>
                <a:off x="3757550" y="2172600"/>
                <a:ext cx="1550700" cy="12435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7"/>
              <p:cNvSpPr txBox="1"/>
              <p:nvPr/>
            </p:nvSpPr>
            <p:spPr>
              <a:xfrm>
                <a:off x="3757563" y="2286450"/>
                <a:ext cx="15507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800"/>
                  <a:t>First</a:t>
                </a:r>
                <a:r>
                  <a:rPr lang="it" sz="1800"/>
                  <a:t> repository:</a:t>
                </a:r>
                <a:endParaRPr sz="1800"/>
              </a:p>
              <a:p>
                <a:pPr indent="0" lvl="0" marL="0" rtl="0" algn="ctr">
                  <a:spcBef>
                    <a:spcPts val="0"/>
                  </a:spcBef>
                  <a:spcAft>
                    <a:spcPts val="0"/>
                  </a:spcAft>
                  <a:buNone/>
                </a:pPr>
                <a:r>
                  <a:rPr lang="it" sz="1800"/>
                  <a:t>Mongo DB</a:t>
                </a:r>
                <a:endParaRPr sz="1800"/>
              </a:p>
            </p:txBody>
          </p:sp>
        </p:grpSp>
        <p:cxnSp>
          <p:nvCxnSpPr>
            <p:cNvPr id="108" name="Google Shape;108;p17"/>
            <p:cNvCxnSpPr/>
            <p:nvPr/>
          </p:nvCxnSpPr>
          <p:spPr>
            <a:xfrm>
              <a:off x="1633200" y="1879950"/>
              <a:ext cx="849000" cy="0"/>
            </a:xfrm>
            <a:prstGeom prst="straightConnector1">
              <a:avLst/>
            </a:prstGeom>
            <a:noFill/>
            <a:ln cap="flat" cmpd="sng" w="9525">
              <a:solidFill>
                <a:schemeClr val="dk2"/>
              </a:solidFill>
              <a:prstDash val="solid"/>
              <a:round/>
              <a:headEnd len="med" w="med" type="none"/>
              <a:tailEnd len="med" w="med" type="triangle"/>
            </a:ln>
          </p:spPr>
        </p:cxnSp>
        <p:sp>
          <p:nvSpPr>
            <p:cNvPr id="109" name="Google Shape;109;p17"/>
            <p:cNvSpPr txBox="1"/>
            <p:nvPr/>
          </p:nvSpPr>
          <p:spPr>
            <a:xfrm>
              <a:off x="2534100" y="1053050"/>
              <a:ext cx="1550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t>data lake</a:t>
              </a:r>
              <a:endParaRPr/>
            </a:p>
          </p:txBody>
        </p:sp>
        <p:sp>
          <p:nvSpPr>
            <p:cNvPr id="110" name="Google Shape;110;p17"/>
            <p:cNvSpPr txBox="1"/>
            <p:nvPr/>
          </p:nvSpPr>
          <p:spPr>
            <a:xfrm>
              <a:off x="2324850" y="2734750"/>
              <a:ext cx="2011800" cy="831300"/>
            </a:xfrm>
            <a:prstGeom prst="rect">
              <a:avLst/>
            </a:prstGeom>
            <a:solidFill>
              <a:srgbClr val="F3F3F3"/>
            </a:solid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t>real time access to new semi-structured data</a:t>
              </a:r>
              <a:endParaRPr/>
            </a:p>
          </p:txBody>
        </p:sp>
        <p:sp>
          <p:nvSpPr>
            <p:cNvPr id="111" name="Google Shape;111;p17"/>
            <p:cNvSpPr txBox="1"/>
            <p:nvPr/>
          </p:nvSpPr>
          <p:spPr>
            <a:xfrm>
              <a:off x="1527300" y="1572875"/>
              <a:ext cx="1060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t>Spark Streaming</a:t>
              </a:r>
              <a:endParaRPr/>
            </a:p>
          </p:txBody>
        </p:sp>
      </p:grpSp>
      <p:grpSp>
        <p:nvGrpSpPr>
          <p:cNvPr id="112" name="Google Shape;112;p17"/>
          <p:cNvGrpSpPr/>
          <p:nvPr/>
        </p:nvGrpSpPr>
        <p:grpSpPr>
          <a:xfrm>
            <a:off x="4064900" y="1189050"/>
            <a:ext cx="5062025" cy="3830775"/>
            <a:chOff x="4064900" y="1189050"/>
            <a:chExt cx="5062025" cy="3830775"/>
          </a:xfrm>
        </p:grpSpPr>
        <p:grpSp>
          <p:nvGrpSpPr>
            <p:cNvPr id="113" name="Google Shape;113;p17"/>
            <p:cNvGrpSpPr/>
            <p:nvPr/>
          </p:nvGrpSpPr>
          <p:grpSpPr>
            <a:xfrm>
              <a:off x="5155225" y="4001894"/>
              <a:ext cx="1550700" cy="870671"/>
              <a:chOff x="5155225" y="4001698"/>
              <a:chExt cx="1550700" cy="736235"/>
            </a:xfrm>
          </p:grpSpPr>
          <p:sp>
            <p:nvSpPr>
              <p:cNvPr id="114" name="Google Shape;114;p17"/>
              <p:cNvSpPr/>
              <p:nvPr/>
            </p:nvSpPr>
            <p:spPr>
              <a:xfrm>
                <a:off x="5155225" y="4001698"/>
                <a:ext cx="1550700" cy="736235"/>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txBox="1"/>
              <p:nvPr/>
            </p:nvSpPr>
            <p:spPr>
              <a:xfrm>
                <a:off x="5232025" y="4068084"/>
                <a:ext cx="1397100" cy="624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800"/>
                  <a:t>Sandbox: Florence</a:t>
                </a:r>
                <a:endParaRPr sz="1800"/>
              </a:p>
            </p:txBody>
          </p:sp>
        </p:grpSp>
        <p:grpSp>
          <p:nvGrpSpPr>
            <p:cNvPr id="116" name="Google Shape;116;p17"/>
            <p:cNvGrpSpPr/>
            <p:nvPr/>
          </p:nvGrpSpPr>
          <p:grpSpPr>
            <a:xfrm>
              <a:off x="5106150" y="1633200"/>
              <a:ext cx="1550700" cy="790800"/>
              <a:chOff x="7280225" y="3111750"/>
              <a:chExt cx="1550700" cy="790800"/>
            </a:xfrm>
          </p:grpSpPr>
          <p:sp>
            <p:nvSpPr>
              <p:cNvPr id="117" name="Google Shape;117;p17"/>
              <p:cNvSpPr/>
              <p:nvPr/>
            </p:nvSpPr>
            <p:spPr>
              <a:xfrm>
                <a:off x="7280225" y="3111750"/>
                <a:ext cx="1550700" cy="7908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txBox="1"/>
              <p:nvPr/>
            </p:nvSpPr>
            <p:spPr>
              <a:xfrm>
                <a:off x="7426025" y="3137700"/>
                <a:ext cx="12591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800"/>
                  <a:t>Hive</a:t>
                </a:r>
                <a:endParaRPr sz="1800"/>
              </a:p>
              <a:p>
                <a:pPr indent="0" lvl="0" marL="0" rtl="0" algn="ctr">
                  <a:spcBef>
                    <a:spcPts val="0"/>
                  </a:spcBef>
                  <a:spcAft>
                    <a:spcPts val="0"/>
                  </a:spcAft>
                  <a:buNone/>
                </a:pPr>
                <a:r>
                  <a:rPr lang="it" sz="1800"/>
                  <a:t>database</a:t>
                </a:r>
                <a:endParaRPr sz="1800"/>
              </a:p>
            </p:txBody>
          </p:sp>
        </p:grpSp>
        <p:cxnSp>
          <p:nvCxnSpPr>
            <p:cNvPr id="119" name="Google Shape;119;p17"/>
            <p:cNvCxnSpPr/>
            <p:nvPr/>
          </p:nvCxnSpPr>
          <p:spPr>
            <a:xfrm>
              <a:off x="4176950" y="1865075"/>
              <a:ext cx="836700" cy="300"/>
            </a:xfrm>
            <a:prstGeom prst="straightConnector1">
              <a:avLst/>
            </a:prstGeom>
            <a:noFill/>
            <a:ln cap="flat" cmpd="sng" w="9525">
              <a:solidFill>
                <a:schemeClr val="dk2"/>
              </a:solidFill>
              <a:prstDash val="solid"/>
              <a:round/>
              <a:headEnd len="med" w="med" type="none"/>
              <a:tailEnd len="med" w="med" type="triangle"/>
            </a:ln>
          </p:spPr>
        </p:cxnSp>
        <p:cxnSp>
          <p:nvCxnSpPr>
            <p:cNvPr id="120" name="Google Shape;120;p17"/>
            <p:cNvCxnSpPr/>
            <p:nvPr/>
          </p:nvCxnSpPr>
          <p:spPr>
            <a:xfrm flipH="1">
              <a:off x="5944825" y="3486850"/>
              <a:ext cx="4800" cy="450300"/>
            </a:xfrm>
            <a:prstGeom prst="straightConnector1">
              <a:avLst/>
            </a:prstGeom>
            <a:noFill/>
            <a:ln cap="flat" cmpd="sng" w="9525">
              <a:solidFill>
                <a:schemeClr val="dk2"/>
              </a:solidFill>
              <a:prstDash val="solid"/>
              <a:round/>
              <a:headEnd len="med" w="med" type="none"/>
              <a:tailEnd len="med" w="med" type="triangle"/>
            </a:ln>
          </p:spPr>
        </p:cxnSp>
        <p:sp>
          <p:nvSpPr>
            <p:cNvPr id="121" name="Google Shape;121;p17"/>
            <p:cNvSpPr txBox="1"/>
            <p:nvPr/>
          </p:nvSpPr>
          <p:spPr>
            <a:xfrm>
              <a:off x="4956625" y="1189050"/>
              <a:ext cx="1795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t>data warehouse</a:t>
              </a:r>
              <a:endParaRPr/>
            </a:p>
          </p:txBody>
        </p:sp>
        <p:cxnSp>
          <p:nvCxnSpPr>
            <p:cNvPr id="122" name="Google Shape;122;p17"/>
            <p:cNvCxnSpPr/>
            <p:nvPr/>
          </p:nvCxnSpPr>
          <p:spPr>
            <a:xfrm flipH="1" rot="10800000">
              <a:off x="6747538" y="1879775"/>
              <a:ext cx="402000" cy="1800"/>
            </a:xfrm>
            <a:prstGeom prst="straightConnector1">
              <a:avLst/>
            </a:prstGeom>
            <a:noFill/>
            <a:ln cap="flat" cmpd="sng" w="9525">
              <a:solidFill>
                <a:schemeClr val="dk2"/>
              </a:solidFill>
              <a:prstDash val="solid"/>
              <a:round/>
              <a:headEnd len="med" w="med" type="none"/>
              <a:tailEnd len="med" w="med" type="triangle"/>
            </a:ln>
          </p:spPr>
        </p:cxnSp>
        <p:sp>
          <p:nvSpPr>
            <p:cNvPr id="123" name="Google Shape;123;p17"/>
            <p:cNvSpPr/>
            <p:nvPr/>
          </p:nvSpPr>
          <p:spPr>
            <a:xfrm>
              <a:off x="7240225" y="1401588"/>
              <a:ext cx="1850100" cy="1109100"/>
            </a:xfrm>
            <a:prstGeom prst="ellipse">
              <a:avLst/>
            </a:prstGeom>
            <a:solidFill>
              <a:srgbClr val="E4E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17"/>
            <p:cNvCxnSpPr/>
            <p:nvPr/>
          </p:nvCxnSpPr>
          <p:spPr>
            <a:xfrm>
              <a:off x="6767113" y="4396875"/>
              <a:ext cx="411900" cy="2400"/>
            </a:xfrm>
            <a:prstGeom prst="straightConnector1">
              <a:avLst/>
            </a:prstGeom>
            <a:noFill/>
            <a:ln cap="flat" cmpd="sng" w="9525">
              <a:solidFill>
                <a:schemeClr val="dk2"/>
              </a:solidFill>
              <a:prstDash val="solid"/>
              <a:round/>
              <a:headEnd len="med" w="med" type="none"/>
              <a:tailEnd len="med" w="med" type="triangle"/>
            </a:ln>
          </p:spPr>
        </p:cxnSp>
        <p:sp>
          <p:nvSpPr>
            <p:cNvPr id="125" name="Google Shape;125;p17"/>
            <p:cNvSpPr txBox="1"/>
            <p:nvPr/>
          </p:nvSpPr>
          <p:spPr>
            <a:xfrm>
              <a:off x="7353775" y="1572875"/>
              <a:ext cx="1623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t>big data analysis:</a:t>
              </a:r>
              <a:endParaRPr/>
            </a:p>
            <a:p>
              <a:pPr indent="0" lvl="0" marL="0" rtl="0" algn="ctr">
                <a:spcBef>
                  <a:spcPts val="0"/>
                </a:spcBef>
                <a:spcAft>
                  <a:spcPts val="0"/>
                </a:spcAft>
                <a:buNone/>
              </a:pPr>
              <a:r>
                <a:rPr lang="it"/>
                <a:t>MapReduce, hive, Spark</a:t>
              </a:r>
              <a:endParaRPr/>
            </a:p>
          </p:txBody>
        </p:sp>
        <p:sp>
          <p:nvSpPr>
            <p:cNvPr id="126" name="Google Shape;126;p17"/>
            <p:cNvSpPr/>
            <p:nvPr/>
          </p:nvSpPr>
          <p:spPr>
            <a:xfrm>
              <a:off x="7240225" y="3776325"/>
              <a:ext cx="1850100" cy="1243500"/>
            </a:xfrm>
            <a:prstGeom prst="ellipse">
              <a:avLst/>
            </a:prstGeom>
            <a:solidFill>
              <a:srgbClr val="E4E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txBox="1"/>
            <p:nvPr/>
          </p:nvSpPr>
          <p:spPr>
            <a:xfrm>
              <a:off x="7203625" y="3982400"/>
              <a:ext cx="1923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t>std python</a:t>
              </a:r>
              <a:r>
                <a:rPr lang="it"/>
                <a:t> analysis:</a:t>
              </a:r>
              <a:endParaRPr/>
            </a:p>
            <a:p>
              <a:pPr indent="0" lvl="0" marL="0" rtl="0" algn="ctr">
                <a:spcBef>
                  <a:spcPts val="0"/>
                </a:spcBef>
                <a:spcAft>
                  <a:spcPts val="0"/>
                </a:spcAft>
                <a:buNone/>
              </a:pPr>
              <a:r>
                <a:rPr lang="it"/>
                <a:t>pandas, Scikit learn,</a:t>
              </a:r>
              <a:endParaRPr/>
            </a:p>
            <a:p>
              <a:pPr indent="0" lvl="0" marL="0" rtl="0" algn="ctr">
                <a:spcBef>
                  <a:spcPts val="0"/>
                </a:spcBef>
                <a:spcAft>
                  <a:spcPts val="0"/>
                </a:spcAft>
                <a:buNone/>
              </a:pPr>
              <a:r>
                <a:rPr lang="it"/>
                <a:t>seaborn, matplotlib</a:t>
              </a:r>
              <a:endParaRPr/>
            </a:p>
          </p:txBody>
        </p:sp>
        <p:sp>
          <p:nvSpPr>
            <p:cNvPr id="128" name="Google Shape;128;p17"/>
            <p:cNvSpPr txBox="1"/>
            <p:nvPr/>
          </p:nvSpPr>
          <p:spPr>
            <a:xfrm>
              <a:off x="4956625" y="2560650"/>
              <a:ext cx="1978800" cy="831300"/>
            </a:xfrm>
            <a:prstGeom prst="rect">
              <a:avLst/>
            </a:prstGeom>
            <a:solidFill>
              <a:srgbClr val="F3F3F3"/>
            </a:solid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it"/>
                <a:t>long term storage of structured data (hive tables) on HDFS</a:t>
              </a:r>
              <a:endParaRPr/>
            </a:p>
          </p:txBody>
        </p:sp>
        <p:cxnSp>
          <p:nvCxnSpPr>
            <p:cNvPr id="129" name="Google Shape;129;p17"/>
            <p:cNvCxnSpPr/>
            <p:nvPr/>
          </p:nvCxnSpPr>
          <p:spPr>
            <a:xfrm flipH="1" rot="10800000">
              <a:off x="8219050" y="2665288"/>
              <a:ext cx="2400" cy="1023600"/>
            </a:xfrm>
            <a:prstGeom prst="straightConnector1">
              <a:avLst/>
            </a:prstGeom>
            <a:noFill/>
            <a:ln cap="flat" cmpd="sng" w="9525">
              <a:solidFill>
                <a:schemeClr val="dk2"/>
              </a:solidFill>
              <a:prstDash val="solid"/>
              <a:round/>
              <a:headEnd len="med" w="med" type="none"/>
              <a:tailEnd len="med" w="med" type="triangle"/>
            </a:ln>
          </p:spPr>
        </p:cxnSp>
        <p:sp>
          <p:nvSpPr>
            <p:cNvPr id="130" name="Google Shape;130;p17"/>
            <p:cNvSpPr txBox="1"/>
            <p:nvPr/>
          </p:nvSpPr>
          <p:spPr>
            <a:xfrm>
              <a:off x="4064900" y="1572863"/>
              <a:ext cx="1060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t>Spark- mongoDB connector</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1000"/>
                                        <p:tgtEl>
                                          <p:spTgt spid="1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Review_dates.csv</a:t>
            </a:r>
            <a:endParaRPr/>
          </a:p>
        </p:txBody>
      </p:sp>
      <p:pic>
        <p:nvPicPr>
          <p:cNvPr id="136" name="Google Shape;136;p18"/>
          <p:cNvPicPr preferRelativeResize="0"/>
          <p:nvPr/>
        </p:nvPicPr>
        <p:blipFill>
          <a:blip r:embed="rId3">
            <a:alphaModFix/>
          </a:blip>
          <a:stretch>
            <a:fillRect/>
          </a:stretch>
        </p:blipFill>
        <p:spPr>
          <a:xfrm>
            <a:off x="335225" y="1302950"/>
            <a:ext cx="1916275" cy="3620575"/>
          </a:xfrm>
          <a:prstGeom prst="rect">
            <a:avLst/>
          </a:prstGeom>
          <a:noFill/>
          <a:ln>
            <a:noFill/>
          </a:ln>
        </p:spPr>
      </p:pic>
      <p:cxnSp>
        <p:nvCxnSpPr>
          <p:cNvPr id="137" name="Google Shape;137;p18"/>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sp>
        <p:nvSpPr>
          <p:cNvPr id="138" name="Google Shape;138;p18"/>
          <p:cNvSpPr txBox="1"/>
          <p:nvPr/>
        </p:nvSpPr>
        <p:spPr>
          <a:xfrm>
            <a:off x="2465300" y="2476500"/>
            <a:ext cx="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grpSp>
        <p:nvGrpSpPr>
          <p:cNvPr id="139" name="Google Shape;139;p18"/>
          <p:cNvGrpSpPr/>
          <p:nvPr/>
        </p:nvGrpSpPr>
        <p:grpSpPr>
          <a:xfrm>
            <a:off x="2427375" y="2088775"/>
            <a:ext cx="1407250" cy="2218825"/>
            <a:chOff x="2427375" y="2088775"/>
            <a:chExt cx="1407250" cy="2218825"/>
          </a:xfrm>
        </p:grpSpPr>
        <p:cxnSp>
          <p:nvCxnSpPr>
            <p:cNvPr id="140" name="Google Shape;140;p18"/>
            <p:cNvCxnSpPr/>
            <p:nvPr/>
          </p:nvCxnSpPr>
          <p:spPr>
            <a:xfrm>
              <a:off x="2471750" y="2966962"/>
              <a:ext cx="1281300" cy="3600"/>
            </a:xfrm>
            <a:prstGeom prst="straightConnector1">
              <a:avLst/>
            </a:prstGeom>
            <a:noFill/>
            <a:ln cap="flat" cmpd="sng" w="28575">
              <a:solidFill>
                <a:schemeClr val="dk2"/>
              </a:solidFill>
              <a:prstDash val="solid"/>
              <a:round/>
              <a:headEnd len="med" w="med" type="none"/>
              <a:tailEnd len="med" w="med" type="triangle"/>
            </a:ln>
          </p:spPr>
        </p:cxnSp>
        <p:sp>
          <p:nvSpPr>
            <p:cNvPr id="141" name="Google Shape;141;p18"/>
            <p:cNvSpPr/>
            <p:nvPr/>
          </p:nvSpPr>
          <p:spPr>
            <a:xfrm>
              <a:off x="2427375" y="2134550"/>
              <a:ext cx="1400700" cy="542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txBox="1"/>
            <p:nvPr/>
          </p:nvSpPr>
          <p:spPr>
            <a:xfrm>
              <a:off x="2433925" y="2088775"/>
              <a:ext cx="1400700" cy="6639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rPr lang="it"/>
                <a:t>group by ‘date’ and count </a:t>
              </a:r>
              <a:endParaRPr/>
            </a:p>
          </p:txBody>
        </p:sp>
        <p:sp>
          <p:nvSpPr>
            <p:cNvPr id="143" name="Google Shape;143;p18"/>
            <p:cNvSpPr/>
            <p:nvPr/>
          </p:nvSpPr>
          <p:spPr>
            <a:xfrm>
              <a:off x="2475000" y="3268025"/>
              <a:ext cx="1281300" cy="1038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8"/>
            <p:cNvSpPr txBox="1"/>
            <p:nvPr/>
          </p:nvSpPr>
          <p:spPr>
            <a:xfrm>
              <a:off x="2465300" y="3260900"/>
              <a:ext cx="12813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t>compute </a:t>
              </a:r>
              <a:r>
                <a:rPr b="1" lang="it"/>
                <a:t>1 month</a:t>
              </a:r>
              <a:r>
                <a:rPr lang="it"/>
                <a:t> and </a:t>
              </a:r>
              <a:r>
                <a:rPr b="1" lang="it"/>
                <a:t>1 year</a:t>
              </a:r>
              <a:r>
                <a:rPr lang="it"/>
                <a:t> </a:t>
              </a:r>
              <a:r>
                <a:rPr i="1" lang="it"/>
                <a:t>moving average</a:t>
              </a:r>
              <a:endParaRPr i="1"/>
            </a:p>
          </p:txBody>
        </p:sp>
      </p:grpSp>
      <p:pic>
        <p:nvPicPr>
          <p:cNvPr id="145" name="Google Shape;145;p18"/>
          <p:cNvPicPr preferRelativeResize="0"/>
          <p:nvPr/>
        </p:nvPicPr>
        <p:blipFill rotWithShape="1">
          <a:blip r:embed="rId4">
            <a:alphaModFix/>
          </a:blip>
          <a:srcRect b="12881" l="8500" r="8484" t="6706"/>
          <a:stretch/>
        </p:blipFill>
        <p:spPr>
          <a:xfrm>
            <a:off x="3864650" y="1397100"/>
            <a:ext cx="5158723" cy="3330351"/>
          </a:xfrm>
          <a:prstGeom prst="rect">
            <a:avLst/>
          </a:prstGeom>
          <a:noFill/>
          <a:ln>
            <a:noFill/>
          </a:ln>
        </p:spPr>
      </p:pic>
      <p:sp>
        <p:nvSpPr>
          <p:cNvPr id="146" name="Google Shape;14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grpSp>
        <p:nvGrpSpPr>
          <p:cNvPr id="151" name="Google Shape;151;p19"/>
          <p:cNvGrpSpPr/>
          <p:nvPr/>
        </p:nvGrpSpPr>
        <p:grpSpPr>
          <a:xfrm>
            <a:off x="408450" y="1591375"/>
            <a:ext cx="8177725" cy="2990100"/>
            <a:chOff x="408450" y="1591375"/>
            <a:chExt cx="8177725" cy="2990100"/>
          </a:xfrm>
        </p:grpSpPr>
        <p:pic>
          <p:nvPicPr>
            <p:cNvPr id="152" name="Google Shape;152;p19"/>
            <p:cNvPicPr preferRelativeResize="0"/>
            <p:nvPr/>
          </p:nvPicPr>
          <p:blipFill rotWithShape="1">
            <a:blip r:embed="rId3">
              <a:alphaModFix/>
            </a:blip>
            <a:srcRect b="8441" l="0" r="0" t="0"/>
            <a:stretch/>
          </p:blipFill>
          <p:spPr>
            <a:xfrm>
              <a:off x="408450" y="1591375"/>
              <a:ext cx="3294834" cy="2990100"/>
            </a:xfrm>
            <a:prstGeom prst="rect">
              <a:avLst/>
            </a:prstGeom>
            <a:noFill/>
            <a:ln cap="flat" cmpd="sng" w="9525">
              <a:solidFill>
                <a:schemeClr val="dk2"/>
              </a:solidFill>
              <a:prstDash val="solid"/>
              <a:round/>
              <a:headEnd len="sm" w="sm" type="none"/>
              <a:tailEnd len="sm" w="sm" type="none"/>
            </a:ln>
          </p:spPr>
        </p:pic>
        <p:pic>
          <p:nvPicPr>
            <p:cNvPr id="153" name="Google Shape;153;p19"/>
            <p:cNvPicPr preferRelativeResize="0"/>
            <p:nvPr/>
          </p:nvPicPr>
          <p:blipFill rotWithShape="1">
            <a:blip r:embed="rId4">
              <a:alphaModFix/>
            </a:blip>
            <a:srcRect b="10770" l="0" r="0" t="0"/>
            <a:stretch/>
          </p:blipFill>
          <p:spPr>
            <a:xfrm>
              <a:off x="5408441" y="1591375"/>
              <a:ext cx="3177734" cy="2990100"/>
            </a:xfrm>
            <a:prstGeom prst="rect">
              <a:avLst/>
            </a:prstGeom>
            <a:noFill/>
            <a:ln cap="flat" cmpd="sng" w="9525">
              <a:solidFill>
                <a:schemeClr val="dk2"/>
              </a:solidFill>
              <a:prstDash val="solid"/>
              <a:round/>
              <a:headEnd len="sm" w="sm" type="none"/>
              <a:tailEnd len="sm" w="sm" type="none"/>
            </a:ln>
          </p:spPr>
        </p:pic>
        <p:sp>
          <p:nvSpPr>
            <p:cNvPr id="154" name="Google Shape;154;p19"/>
            <p:cNvSpPr txBox="1"/>
            <p:nvPr/>
          </p:nvSpPr>
          <p:spPr>
            <a:xfrm>
              <a:off x="2477750" y="1636625"/>
              <a:ext cx="1143000" cy="400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it"/>
                <a:t>mapper.py</a:t>
              </a:r>
              <a:endParaRPr/>
            </a:p>
          </p:txBody>
        </p:sp>
        <p:sp>
          <p:nvSpPr>
            <p:cNvPr id="155" name="Google Shape;155;p19"/>
            <p:cNvSpPr txBox="1"/>
            <p:nvPr/>
          </p:nvSpPr>
          <p:spPr>
            <a:xfrm>
              <a:off x="7392650" y="1636625"/>
              <a:ext cx="1143000" cy="400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it"/>
                <a:t>reducer</a:t>
              </a:r>
              <a:r>
                <a:rPr lang="it"/>
                <a:t>.py</a:t>
              </a:r>
              <a:endParaRPr/>
            </a:p>
          </p:txBody>
        </p:sp>
        <p:cxnSp>
          <p:nvCxnSpPr>
            <p:cNvPr id="156" name="Google Shape;156;p19"/>
            <p:cNvCxnSpPr/>
            <p:nvPr/>
          </p:nvCxnSpPr>
          <p:spPr>
            <a:xfrm>
              <a:off x="3849350" y="3086800"/>
              <a:ext cx="1350300" cy="0"/>
            </a:xfrm>
            <a:prstGeom prst="straightConnector1">
              <a:avLst/>
            </a:prstGeom>
            <a:noFill/>
            <a:ln cap="flat" cmpd="sng" w="9525">
              <a:solidFill>
                <a:schemeClr val="dk2"/>
              </a:solidFill>
              <a:prstDash val="solid"/>
              <a:round/>
              <a:headEnd len="med" w="med" type="none"/>
              <a:tailEnd len="med" w="med" type="triangle"/>
            </a:ln>
          </p:spPr>
        </p:cxnSp>
        <p:sp>
          <p:nvSpPr>
            <p:cNvPr id="157" name="Google Shape;157;p19"/>
            <p:cNvSpPr txBox="1"/>
            <p:nvPr/>
          </p:nvSpPr>
          <p:spPr>
            <a:xfrm>
              <a:off x="3992000" y="3185000"/>
              <a:ext cx="1065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t>sort stdin</a:t>
              </a:r>
              <a:endParaRPr/>
            </a:p>
          </p:txBody>
        </p:sp>
        <p:sp>
          <p:nvSpPr>
            <p:cNvPr id="158" name="Google Shape;158;p19"/>
            <p:cNvSpPr txBox="1"/>
            <p:nvPr/>
          </p:nvSpPr>
          <p:spPr>
            <a:xfrm>
              <a:off x="3974375" y="2599500"/>
              <a:ext cx="1065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t>shuffling</a:t>
              </a:r>
              <a:endParaRPr/>
            </a:p>
          </p:txBody>
        </p:sp>
      </p:grpSp>
      <p:sp>
        <p:nvSpPr>
          <p:cNvPr id="159" name="Google Shape;15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Group ‘reviews’ by ‘dates’ with Hadoop MapReduce</a:t>
            </a:r>
            <a:endParaRPr/>
          </a:p>
        </p:txBody>
      </p:sp>
      <p:sp>
        <p:nvSpPr>
          <p:cNvPr id="160" name="Google Shape;160;p19"/>
          <p:cNvSpPr txBox="1"/>
          <p:nvPr>
            <p:ph idx="1" type="body"/>
          </p:nvPr>
        </p:nvSpPr>
        <p:spPr>
          <a:xfrm>
            <a:off x="311700" y="1152475"/>
            <a:ext cx="8520600" cy="505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INPUT: </a:t>
            </a:r>
            <a:r>
              <a:rPr b="1" lang="it"/>
              <a:t>reviews</a:t>
            </a:r>
            <a:r>
              <a:rPr lang="it"/>
              <a:t>.csv</a:t>
            </a:r>
            <a:endParaRPr b="1"/>
          </a:p>
        </p:txBody>
      </p:sp>
      <p:cxnSp>
        <p:nvCxnSpPr>
          <p:cNvPr id="161" name="Google Shape;161;p19"/>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sp>
        <p:nvSpPr>
          <p:cNvPr id="162" name="Google Shape;162;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
        <p:nvSpPr>
          <p:cNvPr id="163" name="Google Shape;163;p19"/>
          <p:cNvSpPr txBox="1"/>
          <p:nvPr>
            <p:ph idx="1" type="body"/>
          </p:nvPr>
        </p:nvSpPr>
        <p:spPr>
          <a:xfrm>
            <a:off x="311700" y="4581475"/>
            <a:ext cx="8520600" cy="505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it"/>
              <a:t>OUTPUT: </a:t>
            </a:r>
            <a:r>
              <a:rPr b="1" lang="it"/>
              <a:t>date</a:t>
            </a:r>
            <a:r>
              <a:rPr lang="it"/>
              <a:t> (YYYY-MM-DD) \t </a:t>
            </a:r>
            <a:r>
              <a:rPr b="1" lang="it"/>
              <a:t>counts</a:t>
            </a:r>
            <a:r>
              <a:rPr lang="it"/>
              <a:t> (number of reviews).</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Hypothesis H1</a:t>
            </a:r>
            <a:endParaRPr/>
          </a:p>
        </p:txBody>
      </p:sp>
      <p:sp>
        <p:nvSpPr>
          <p:cNvPr id="169" name="Google Shape;169;p20"/>
          <p:cNvSpPr txBox="1"/>
          <p:nvPr>
            <p:ph idx="1" type="body"/>
          </p:nvPr>
        </p:nvSpPr>
        <p:spPr>
          <a:xfrm>
            <a:off x="322775" y="1116750"/>
            <a:ext cx="8520600" cy="608100"/>
          </a:xfrm>
          <a:prstGeom prst="rect">
            <a:avLst/>
          </a:prstGeom>
          <a:solidFill>
            <a:srgbClr val="E4E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1200"/>
              </a:spcAft>
              <a:buNone/>
            </a:pPr>
            <a:r>
              <a:rPr b="1" lang="it"/>
              <a:t>H1</a:t>
            </a:r>
            <a:r>
              <a:rPr lang="it"/>
              <a:t>: The </a:t>
            </a:r>
            <a:r>
              <a:rPr b="1" lang="it"/>
              <a:t>number of bookings</a:t>
            </a:r>
            <a:r>
              <a:rPr lang="it"/>
              <a:t> </a:t>
            </a:r>
            <a:r>
              <a:rPr i="1" lang="it"/>
              <a:t>depends </a:t>
            </a:r>
            <a:r>
              <a:rPr lang="it"/>
              <a:t>on</a:t>
            </a:r>
            <a:r>
              <a:rPr lang="it"/>
              <a:t> the </a:t>
            </a:r>
            <a:r>
              <a:rPr b="1" lang="it"/>
              <a:t>day of the year</a:t>
            </a:r>
            <a:r>
              <a:rPr lang="it"/>
              <a:t>. </a:t>
            </a:r>
            <a:endParaRPr/>
          </a:p>
        </p:txBody>
      </p:sp>
      <p:cxnSp>
        <p:nvCxnSpPr>
          <p:cNvPr id="170" name="Google Shape;170;p20"/>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pic>
        <p:nvPicPr>
          <p:cNvPr id="171" name="Google Shape;171;p20"/>
          <p:cNvPicPr preferRelativeResize="0"/>
          <p:nvPr/>
        </p:nvPicPr>
        <p:blipFill rotWithShape="1">
          <a:blip r:embed="rId3">
            <a:alphaModFix/>
          </a:blip>
          <a:srcRect b="10070" l="8619" r="7775" t="7045"/>
          <a:stretch/>
        </p:blipFill>
        <p:spPr>
          <a:xfrm>
            <a:off x="4731225" y="1881875"/>
            <a:ext cx="4315924" cy="2995999"/>
          </a:xfrm>
          <a:prstGeom prst="rect">
            <a:avLst/>
          </a:prstGeom>
          <a:noFill/>
          <a:ln>
            <a:noFill/>
          </a:ln>
        </p:spPr>
      </p:pic>
      <p:sp>
        <p:nvSpPr>
          <p:cNvPr id="172" name="Google Shape;172;p20"/>
          <p:cNvSpPr txBox="1"/>
          <p:nvPr>
            <p:ph idx="1" type="body"/>
          </p:nvPr>
        </p:nvSpPr>
        <p:spPr>
          <a:xfrm>
            <a:off x="311700" y="3003475"/>
            <a:ext cx="4315800" cy="1112400"/>
          </a:xfrm>
          <a:prstGeom prst="rect">
            <a:avLst/>
          </a:prstGeom>
          <a:solidFill>
            <a:srgbClr val="E4E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1200"/>
              </a:spcAft>
              <a:buNone/>
            </a:pPr>
            <a:r>
              <a:rPr b="1" lang="it"/>
              <a:t>H1</a:t>
            </a:r>
            <a:r>
              <a:rPr lang="it"/>
              <a:t> is equivalent to: </a:t>
            </a:r>
            <a:r>
              <a:rPr lang="it">
                <a:solidFill>
                  <a:schemeClr val="accent1"/>
                </a:solidFill>
              </a:rPr>
              <a:t>seasonality</a:t>
            </a:r>
            <a:r>
              <a:rPr lang="it"/>
              <a:t> in each </a:t>
            </a:r>
            <a:r>
              <a:rPr lang="it">
                <a:solidFill>
                  <a:schemeClr val="accent1"/>
                </a:solidFill>
              </a:rPr>
              <a:t>day of the year</a:t>
            </a:r>
            <a:r>
              <a:rPr b="1" lang="it"/>
              <a:t> </a:t>
            </a:r>
            <a:r>
              <a:rPr lang="it"/>
              <a:t>is highly </a:t>
            </a:r>
            <a:r>
              <a:rPr b="1" lang="it"/>
              <a:t>correlated</a:t>
            </a:r>
            <a:r>
              <a:rPr lang="it"/>
              <a:t> 	between different </a:t>
            </a:r>
            <a:r>
              <a:rPr lang="it">
                <a:solidFill>
                  <a:schemeClr val="accent1"/>
                </a:solidFill>
              </a:rPr>
              <a:t>years</a:t>
            </a:r>
            <a:r>
              <a:rPr b="1" lang="it"/>
              <a:t>.</a:t>
            </a:r>
            <a:endParaRPr b="1"/>
          </a:p>
        </p:txBody>
      </p:sp>
      <p:sp>
        <p:nvSpPr>
          <p:cNvPr id="173" name="Google Shape;173;p20"/>
          <p:cNvSpPr txBox="1"/>
          <p:nvPr>
            <p:ph idx="1" type="body"/>
          </p:nvPr>
        </p:nvSpPr>
        <p:spPr>
          <a:xfrm>
            <a:off x="311700" y="1936675"/>
            <a:ext cx="4315800" cy="111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it"/>
              <a:t>Custom metric</a:t>
            </a:r>
            <a:r>
              <a:rPr lang="it"/>
              <a:t>: </a:t>
            </a:r>
            <a:r>
              <a:rPr lang="it">
                <a:solidFill>
                  <a:schemeClr val="accent1"/>
                </a:solidFill>
              </a:rPr>
              <a:t>seasonality</a:t>
            </a:r>
            <a:r>
              <a:rPr b="1" lang="it"/>
              <a:t> </a:t>
            </a:r>
            <a:r>
              <a:rPr lang="it"/>
              <a:t>= (counts - moving_avg_1y)/moving_avg_1y</a:t>
            </a:r>
            <a:endParaRPr/>
          </a:p>
        </p:txBody>
      </p:sp>
      <p:sp>
        <p:nvSpPr>
          <p:cNvPr id="174" name="Google Shape;174;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Data reshape and normality check for H1 testing</a:t>
            </a:r>
            <a:endParaRPr/>
          </a:p>
        </p:txBody>
      </p:sp>
      <p:sp>
        <p:nvSpPr>
          <p:cNvPr id="180" name="Google Shape;180;p21"/>
          <p:cNvSpPr txBox="1"/>
          <p:nvPr>
            <p:ph idx="1" type="body"/>
          </p:nvPr>
        </p:nvSpPr>
        <p:spPr>
          <a:xfrm>
            <a:off x="311700" y="1381075"/>
            <a:ext cx="4756800" cy="30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 reshape: </a:t>
            </a:r>
            <a:r>
              <a:rPr b="1" lang="it"/>
              <a:t>pivot </a:t>
            </a:r>
            <a:r>
              <a:rPr lang="it"/>
              <a:t>of the </a:t>
            </a:r>
            <a:r>
              <a:rPr lang="it"/>
              <a:t>DataFrame, with </a:t>
            </a:r>
            <a:r>
              <a:rPr b="1" lang="it"/>
              <a:t>index</a:t>
            </a:r>
            <a:r>
              <a:rPr lang="it"/>
              <a:t> = ‘day_of_year’, </a:t>
            </a:r>
            <a:r>
              <a:rPr b="1" lang="it"/>
              <a:t>columns</a:t>
            </a:r>
            <a:r>
              <a:rPr lang="it"/>
              <a:t> = ‘year’, </a:t>
            </a:r>
            <a:r>
              <a:rPr b="1" lang="it"/>
              <a:t>values</a:t>
            </a:r>
            <a:r>
              <a:rPr lang="it"/>
              <a:t>= 'seasonality_smoothed_1m'.</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it"/>
              <a:t>The data are </a:t>
            </a:r>
            <a:r>
              <a:rPr b="1" lang="it"/>
              <a:t>not normally distributed</a:t>
            </a:r>
            <a:r>
              <a:rPr lang="it"/>
              <a:t>. So </a:t>
            </a:r>
            <a:r>
              <a:rPr lang="it"/>
              <a:t>to </a:t>
            </a:r>
            <a:r>
              <a:rPr i="1" lang="it"/>
              <a:t>validate H1</a:t>
            </a:r>
            <a:r>
              <a:rPr lang="it"/>
              <a:t> we used the </a:t>
            </a:r>
            <a:r>
              <a:rPr b="1" lang="it"/>
              <a:t>Spearman correlation test</a:t>
            </a:r>
            <a:r>
              <a:rPr lang="it"/>
              <a:t>.</a:t>
            </a:r>
            <a:endParaRPr/>
          </a:p>
        </p:txBody>
      </p:sp>
      <p:cxnSp>
        <p:nvCxnSpPr>
          <p:cNvPr id="181" name="Google Shape;181;p21"/>
          <p:cNvCxnSpPr/>
          <p:nvPr/>
        </p:nvCxnSpPr>
        <p:spPr>
          <a:xfrm>
            <a:off x="335225" y="1026600"/>
            <a:ext cx="8495700" cy="0"/>
          </a:xfrm>
          <a:prstGeom prst="straightConnector1">
            <a:avLst/>
          </a:prstGeom>
          <a:noFill/>
          <a:ln cap="flat" cmpd="sng" w="9525">
            <a:solidFill>
              <a:schemeClr val="dk2"/>
            </a:solidFill>
            <a:prstDash val="solid"/>
            <a:round/>
            <a:headEnd len="med" w="med" type="none"/>
            <a:tailEnd len="med" w="med" type="none"/>
          </a:ln>
        </p:spPr>
      </p:cxnSp>
      <p:pic>
        <p:nvPicPr>
          <p:cNvPr id="182" name="Google Shape;182;p21"/>
          <p:cNvPicPr preferRelativeResize="0"/>
          <p:nvPr/>
        </p:nvPicPr>
        <p:blipFill>
          <a:blip r:embed="rId3">
            <a:alphaModFix/>
          </a:blip>
          <a:stretch>
            <a:fillRect/>
          </a:stretch>
        </p:blipFill>
        <p:spPr>
          <a:xfrm>
            <a:off x="5068500" y="1170125"/>
            <a:ext cx="3824712" cy="3820977"/>
          </a:xfrm>
          <a:prstGeom prst="rect">
            <a:avLst/>
          </a:prstGeom>
          <a:noFill/>
          <a:ln>
            <a:noFill/>
          </a:ln>
        </p:spPr>
      </p:pic>
      <p:sp>
        <p:nvSpPr>
          <p:cNvPr id="183" name="Google Shape;183;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